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8" r:id="rId2"/>
    <p:sldId id="259" r:id="rId3"/>
    <p:sldId id="260" r:id="rId4"/>
    <p:sldId id="353" r:id="rId5"/>
    <p:sldId id="352" r:id="rId6"/>
    <p:sldId id="261" r:id="rId7"/>
    <p:sldId id="359" r:id="rId8"/>
    <p:sldId id="361" r:id="rId9"/>
    <p:sldId id="3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355" r:id="rId26"/>
    <p:sldId id="278" r:id="rId27"/>
    <p:sldId id="279" r:id="rId28"/>
    <p:sldId id="280" r:id="rId29"/>
    <p:sldId id="281" r:id="rId30"/>
    <p:sldId id="282" r:id="rId31"/>
    <p:sldId id="362" r:id="rId32"/>
    <p:sldId id="283" r:id="rId33"/>
    <p:sldId id="345" r:id="rId34"/>
    <p:sldId id="346" r:id="rId35"/>
    <p:sldId id="364" r:id="rId36"/>
    <p:sldId id="287" r:id="rId37"/>
    <p:sldId id="356" r:id="rId38"/>
    <p:sldId id="288" r:id="rId39"/>
    <p:sldId id="289" r:id="rId40"/>
    <p:sldId id="290" r:id="rId41"/>
    <p:sldId id="291" r:id="rId42"/>
    <p:sldId id="292" r:id="rId43"/>
    <p:sldId id="293" r:id="rId44"/>
    <p:sldId id="351" r:id="rId45"/>
    <p:sldId id="350" r:id="rId46"/>
    <p:sldId id="294" r:id="rId47"/>
    <p:sldId id="295" r:id="rId48"/>
    <p:sldId id="348" r:id="rId49"/>
    <p:sldId id="298" r:id="rId50"/>
    <p:sldId id="299" r:id="rId51"/>
    <p:sldId id="300" r:id="rId52"/>
    <p:sldId id="301" r:id="rId53"/>
    <p:sldId id="302" r:id="rId54"/>
    <p:sldId id="306" r:id="rId55"/>
    <p:sldId id="307" r:id="rId56"/>
    <p:sldId id="308" r:id="rId57"/>
    <p:sldId id="309" r:id="rId58"/>
    <p:sldId id="296" r:id="rId59"/>
    <p:sldId id="311" r:id="rId60"/>
    <p:sldId id="297" r:id="rId61"/>
    <p:sldId id="312" r:id="rId62"/>
    <p:sldId id="313" r:id="rId63"/>
    <p:sldId id="310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1" r:id="rId72"/>
    <p:sldId id="323" r:id="rId73"/>
    <p:sldId id="324" r:id="rId74"/>
    <p:sldId id="326" r:id="rId75"/>
    <p:sldId id="325" r:id="rId76"/>
    <p:sldId id="327" r:id="rId77"/>
    <p:sldId id="328" r:id="rId78"/>
    <p:sldId id="333" r:id="rId79"/>
    <p:sldId id="334" r:id="rId80"/>
    <p:sldId id="329" r:id="rId81"/>
    <p:sldId id="330" r:id="rId82"/>
    <p:sldId id="331" r:id="rId83"/>
    <p:sldId id="332" r:id="rId84"/>
    <p:sldId id="357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7" r:id="rId96"/>
    <p:sldId id="349" r:id="rId97"/>
  </p:sldIdLst>
  <p:sldSz cx="12192000" cy="6858000"/>
  <p:notesSz cx="6858000" cy="16383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3EF7-3B62-462D-BEE6-9C058C995CB3}" v="2" dt="2018-08-23T15:53:50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8786" autoAdjust="0"/>
  </p:normalViewPr>
  <p:slideViewPr>
    <p:cSldViewPr snapToGrid="0">
      <p:cViewPr varScale="1">
        <p:scale>
          <a:sx n="106" d="100"/>
          <a:sy n="106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bulté" userId="a1cadb21aec892ac" providerId="Windows Live" clId="Web-{44089989-0314-4428-B031-06D87FE0AE1E}"/>
    <pc:docChg chg="addSld modSld">
      <pc:chgData name="kris bulté" userId="a1cadb21aec892ac" providerId="Windows Live" clId="Web-{44089989-0314-4428-B031-06D87FE0AE1E}" dt="2018-08-23T10:25:18.730" v="154" actId="20577"/>
      <pc:docMkLst>
        <pc:docMk/>
      </pc:docMkLst>
      <pc:sldChg chg="modSp">
        <pc:chgData name="kris bulté" userId="a1cadb21aec892ac" providerId="Windows Live" clId="Web-{44089989-0314-4428-B031-06D87FE0AE1E}" dt="2018-08-23T09:57:59.309" v="96" actId="20577"/>
        <pc:sldMkLst>
          <pc:docMk/>
          <pc:sldMk cId="1853741411" sldId="259"/>
        </pc:sldMkLst>
        <pc:spChg chg="mod">
          <ac:chgData name="kris bulté" userId="a1cadb21aec892ac" providerId="Windows Live" clId="Web-{44089989-0314-4428-B031-06D87FE0AE1E}" dt="2018-08-23T09:57:59.309" v="96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44089989-0314-4428-B031-06D87FE0AE1E}" dt="2018-08-23T09:58:33.652" v="103" actId="20577"/>
        <pc:sldMkLst>
          <pc:docMk/>
          <pc:sldMk cId="196025532" sldId="260"/>
        </pc:sldMkLst>
        <pc:spChg chg="mod">
          <ac:chgData name="kris bulté" userId="a1cadb21aec892ac" providerId="Windows Live" clId="Web-{44089989-0314-4428-B031-06D87FE0AE1E}" dt="2018-08-23T09:58:33.652" v="103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modSp">
        <pc:chgData name="kris bulté" userId="a1cadb21aec892ac" providerId="Windows Live" clId="Web-{44089989-0314-4428-B031-06D87FE0AE1E}" dt="2018-08-23T10:16:52.278" v="112" actId="20577"/>
        <pc:sldMkLst>
          <pc:docMk/>
          <pc:sldMk cId="663853896" sldId="261"/>
        </pc:sldMkLst>
        <pc:spChg chg="mod">
          <ac:chgData name="kris bulté" userId="a1cadb21aec892ac" providerId="Windows Live" clId="Web-{44089989-0314-4428-B031-06D87FE0AE1E}" dt="2018-08-23T10:16:52.278" v="112" actId="20577"/>
          <ac:spMkLst>
            <pc:docMk/>
            <pc:sldMk cId="663853896" sldId="261"/>
            <ac:spMk id="6" creationId="{904DA226-1332-4FCD-9754-3BAE7418E93E}"/>
          </ac:spMkLst>
        </pc:spChg>
        <pc:spChg chg="mod">
          <ac:chgData name="kris bulté" userId="a1cadb21aec892ac" providerId="Windows Live" clId="Web-{44089989-0314-4428-B031-06D87FE0AE1E}" dt="2018-08-23T09:59:14.183" v="109" actId="20577"/>
          <ac:spMkLst>
            <pc:docMk/>
            <pc:sldMk cId="663853896" sldId="261"/>
            <ac:spMk id="12" creationId="{47F6E5AF-19FD-4679-B534-C8F4DE41FAF4}"/>
          </ac:spMkLst>
        </pc:spChg>
      </pc:sldChg>
      <pc:sldChg chg="modSp add replId">
        <pc:chgData name="kris bulté" userId="a1cadb21aec892ac" providerId="Windows Live" clId="Web-{44089989-0314-4428-B031-06D87FE0AE1E}" dt="2018-08-23T10:25:18.730" v="154" actId="20577"/>
        <pc:sldMkLst>
          <pc:docMk/>
          <pc:sldMk cId="3935323103" sldId="352"/>
        </pc:sldMkLst>
        <pc:spChg chg="mod">
          <ac:chgData name="kris bulté" userId="a1cadb21aec892ac" providerId="Windows Live" clId="Web-{44089989-0314-4428-B031-06D87FE0AE1E}" dt="2018-08-23T10:20:15.045" v="116" actId="20577"/>
          <ac:spMkLst>
            <pc:docMk/>
            <pc:sldMk cId="3935323103" sldId="352"/>
            <ac:spMk id="2" creationId="{DE3704F2-083F-468A-BEEB-7989312758A1}"/>
          </ac:spMkLst>
        </pc:spChg>
        <pc:spChg chg="mod">
          <ac:chgData name="kris bulté" userId="a1cadb21aec892ac" providerId="Windows Live" clId="Web-{44089989-0314-4428-B031-06D87FE0AE1E}" dt="2018-08-23T10:25:18.730" v="154" actId="20577"/>
          <ac:spMkLst>
            <pc:docMk/>
            <pc:sldMk cId="3935323103" sldId="352"/>
            <ac:spMk id="4" creationId="{3043CABE-4B4B-4107-BBC6-B0472B47F8A2}"/>
          </ac:spMkLst>
        </pc:spChg>
      </pc:sldChg>
    </pc:docChg>
  </pc:docChgLst>
  <pc:docChgLst>
    <pc:chgData name="kris bulté" userId="a1cadb21aec892ac" providerId="Windows Live" clId="Web-{78932B0B-1728-4650-A888-3909FD19AB7D}"/>
    <pc:docChg chg="modSld">
      <pc:chgData name="kris bulté" userId="a1cadb21aec892ac" providerId="Windows Live" clId="Web-{78932B0B-1728-4650-A888-3909FD19AB7D}" dt="2018-08-23T11:23:03.229" v="101"/>
      <pc:docMkLst>
        <pc:docMk/>
      </pc:docMkLst>
      <pc:sldChg chg="modSp">
        <pc:chgData name="kris bulté" userId="a1cadb21aec892ac" providerId="Windows Live" clId="Web-{78932B0B-1728-4650-A888-3909FD19AB7D}" dt="2018-08-23T11:16:47.262" v="2" actId="20577"/>
        <pc:sldMkLst>
          <pc:docMk/>
          <pc:sldMk cId="1853741411" sldId="259"/>
        </pc:sldMkLst>
        <pc:spChg chg="mod">
          <ac:chgData name="kris bulté" userId="a1cadb21aec892ac" providerId="Windows Live" clId="Web-{78932B0B-1728-4650-A888-3909FD19AB7D}" dt="2018-08-23T11:16:47.262" v="2" actId="20577"/>
          <ac:spMkLst>
            <pc:docMk/>
            <pc:sldMk cId="1853741411" sldId="259"/>
            <ac:spMk id="3" creationId="{600003D1-E843-4EC3-A90D-FF58968EE824}"/>
          </ac:spMkLst>
        </pc:spChg>
      </pc:sldChg>
      <pc:sldChg chg="modSp">
        <pc:chgData name="kris bulté" userId="a1cadb21aec892ac" providerId="Windows Live" clId="Web-{78932B0B-1728-4650-A888-3909FD19AB7D}" dt="2018-08-23T11:21:45.901" v="77" actId="20577"/>
        <pc:sldMkLst>
          <pc:docMk/>
          <pc:sldMk cId="196025532" sldId="260"/>
        </pc:sldMkLst>
        <pc:spChg chg="mod">
          <ac:chgData name="kris bulté" userId="a1cadb21aec892ac" providerId="Windows Live" clId="Web-{78932B0B-1728-4650-A888-3909FD19AB7D}" dt="2018-08-23T11:21:45.901" v="77" actId="20577"/>
          <ac:spMkLst>
            <pc:docMk/>
            <pc:sldMk cId="196025532" sldId="260"/>
            <ac:spMk id="4" creationId="{3043CABE-4B4B-4107-BBC6-B0472B47F8A2}"/>
          </ac:spMkLst>
        </pc:spChg>
      </pc:sldChg>
      <pc:sldChg chg="addSp delSp modSp modNotes">
        <pc:chgData name="kris bulté" userId="a1cadb21aec892ac" providerId="Windows Live" clId="Web-{78932B0B-1728-4650-A888-3909FD19AB7D}" dt="2018-08-23T11:22:47.401" v="97"/>
        <pc:sldMkLst>
          <pc:docMk/>
          <pc:sldMk cId="3137332782" sldId="262"/>
        </pc:sldMkLst>
        <pc:spChg chg="mod">
          <ac:chgData name="kris bulté" userId="a1cadb21aec892ac" providerId="Windows Live" clId="Web-{78932B0B-1728-4650-A888-3909FD19AB7D}" dt="2018-08-23T11:20:28.042" v="56" actId="20577"/>
          <ac:spMkLst>
            <pc:docMk/>
            <pc:sldMk cId="3137332782" sldId="262"/>
            <ac:spMk id="3" creationId="{E48ECFB0-948D-4F70-AF5E-D7EA9003F062}"/>
          </ac:spMkLst>
        </pc:spChg>
        <pc:picChg chg="add mod">
          <ac:chgData name="kris bulté" userId="a1cadb21aec892ac" providerId="Windows Live" clId="Web-{78932B0B-1728-4650-A888-3909FD19AB7D}" dt="2018-08-23T11:20:40.823" v="61" actId="1076"/>
          <ac:picMkLst>
            <pc:docMk/>
            <pc:sldMk cId="3137332782" sldId="262"/>
            <ac:picMk id="4" creationId="{7FCAABD1-8417-43B1-81C5-B008DB229131}"/>
          </ac:picMkLst>
        </pc:picChg>
        <pc:picChg chg="del">
          <ac:chgData name="kris bulté" userId="a1cadb21aec892ac" providerId="Windows Live" clId="Web-{78932B0B-1728-4650-A888-3909FD19AB7D}" dt="2018-08-23T11:18:59.324" v="33"/>
          <ac:picMkLst>
            <pc:docMk/>
            <pc:sldMk cId="3137332782" sldId="262"/>
            <ac:picMk id="7" creationId="{59944D58-F0B7-4D31-BB41-2CDE63DFA060}"/>
          </ac:picMkLst>
        </pc:picChg>
      </pc:sldChg>
      <pc:sldChg chg="modNotes">
        <pc:chgData name="kris bulté" userId="a1cadb21aec892ac" providerId="Windows Live" clId="Web-{78932B0B-1728-4650-A888-3909FD19AB7D}" dt="2018-08-23T11:23:03.229" v="101"/>
        <pc:sldMkLst>
          <pc:docMk/>
          <pc:sldMk cId="1770838608" sldId="264"/>
        </pc:sldMkLst>
      </pc:sldChg>
      <pc:sldChg chg="modNotes">
        <pc:chgData name="kris bulté" userId="a1cadb21aec892ac" providerId="Windows Live" clId="Web-{78932B0B-1728-4650-A888-3909FD19AB7D}" dt="2018-08-23T11:18:21.246" v="32"/>
        <pc:sldMkLst>
          <pc:docMk/>
          <pc:sldMk cId="3935323103" sldId="352"/>
        </pc:sldMkLst>
      </pc:sldChg>
    </pc:docChg>
  </pc:docChgLst>
  <pc:docChgLst>
    <pc:chgData name="kris bulté" userId="a1cadb21aec892ac" providerId="Windows Live" clId="Web-{8C133EF7-3B62-462D-BEE6-9C058C995CB3}"/>
    <pc:docChg chg="addSld modSld sldOrd">
      <pc:chgData name="kris bulté" userId="a1cadb21aec892ac" providerId="Windows Live" clId="Web-{8C133EF7-3B62-462D-BEE6-9C058C995CB3}" dt="2018-08-23T16:08:36.416" v="1153" actId="20577"/>
      <pc:docMkLst>
        <pc:docMk/>
      </pc:docMkLst>
      <pc:sldChg chg="modSp">
        <pc:chgData name="kris bulté" userId="a1cadb21aec892ac" providerId="Windows Live" clId="Web-{8C133EF7-3B62-462D-BEE6-9C058C995CB3}" dt="2018-08-23T11:38:04.775" v="116" actId="20577"/>
        <pc:sldMkLst>
          <pc:docMk/>
          <pc:sldMk cId="3387261102" sldId="266"/>
        </pc:sldMkLst>
        <pc:spChg chg="mod">
          <ac:chgData name="kris bulté" userId="a1cadb21aec892ac" providerId="Windows Live" clId="Web-{8C133EF7-3B62-462D-BEE6-9C058C995CB3}" dt="2018-08-23T11:38:04.775" v="116" actId="20577"/>
          <ac:spMkLst>
            <pc:docMk/>
            <pc:sldMk cId="3387261102" sldId="266"/>
            <ac:spMk id="3" creationId="{A42CC16E-2E61-4498-B435-8B1C5BD45C68}"/>
          </ac:spMkLst>
        </pc:spChg>
      </pc:sldChg>
      <pc:sldChg chg="modSp">
        <pc:chgData name="kris bulté" userId="a1cadb21aec892ac" providerId="Windows Live" clId="Web-{8C133EF7-3B62-462D-BEE6-9C058C995CB3}" dt="2018-08-23T12:54:27.060" v="490" actId="20577"/>
        <pc:sldMkLst>
          <pc:docMk/>
          <pc:sldMk cId="2492305332" sldId="274"/>
        </pc:sldMkLst>
        <pc:spChg chg="mod">
          <ac:chgData name="kris bulté" userId="a1cadb21aec892ac" providerId="Windows Live" clId="Web-{8C133EF7-3B62-462D-BEE6-9C058C995CB3}" dt="2018-08-23T12:54:27.060" v="490" actId="20577"/>
          <ac:spMkLst>
            <pc:docMk/>
            <pc:sldMk cId="2492305332" sldId="274"/>
            <ac:spMk id="2" creationId="{1106825D-F6EE-4A11-BCE3-2AEAB3922A04}"/>
          </ac:spMkLst>
        </pc:spChg>
      </pc:sldChg>
      <pc:sldChg chg="ord">
        <pc:chgData name="kris bulté" userId="a1cadb21aec892ac" providerId="Windows Live" clId="Web-{8C133EF7-3B62-462D-BEE6-9C058C995CB3}" dt="2018-08-23T13:05:44.141" v="493"/>
        <pc:sldMkLst>
          <pc:docMk/>
          <pc:sldMk cId="2881243352" sldId="277"/>
        </pc:sldMkLst>
      </pc:sldChg>
      <pc:sldChg chg="modSp modNotes">
        <pc:chgData name="kris bulté" userId="a1cadb21aec892ac" providerId="Windows Live" clId="Web-{8C133EF7-3B62-462D-BEE6-9C058C995CB3}" dt="2018-08-23T13:32:25.683" v="650" actId="20577"/>
        <pc:sldMkLst>
          <pc:docMk/>
          <pc:sldMk cId="1182815515" sldId="287"/>
        </pc:sldMkLst>
        <pc:spChg chg="mod">
          <ac:chgData name="kris bulté" userId="a1cadb21aec892ac" providerId="Windows Live" clId="Web-{8C133EF7-3B62-462D-BEE6-9C058C995CB3}" dt="2018-08-23T13:27:37.529" v="507" actId="20577"/>
          <ac:spMkLst>
            <pc:docMk/>
            <pc:sldMk cId="1182815515" sldId="287"/>
            <ac:spMk id="2" creationId="{C21C533B-4716-47C7-9712-5B4EB3D9A459}"/>
          </ac:spMkLst>
        </pc:spChg>
        <pc:spChg chg="mod">
          <ac:chgData name="kris bulté" userId="a1cadb21aec892ac" providerId="Windows Live" clId="Web-{8C133EF7-3B62-462D-BEE6-9C058C995CB3}" dt="2018-08-23T13:32:25.683" v="650" actId="20577"/>
          <ac:spMkLst>
            <pc:docMk/>
            <pc:sldMk cId="1182815515" sldId="287"/>
            <ac:spMk id="3" creationId="{976FCC54-F861-45D6-A305-288B78356255}"/>
          </ac:spMkLst>
        </pc:spChg>
      </pc:sldChg>
      <pc:sldChg chg="modSp modNotes">
        <pc:chgData name="kris bulté" userId="a1cadb21aec892ac" providerId="Windows Live" clId="Web-{8C133EF7-3B62-462D-BEE6-9C058C995CB3}" dt="2018-08-23T13:50:52.551" v="754"/>
        <pc:sldMkLst>
          <pc:docMk/>
          <pc:sldMk cId="1979287941" sldId="288"/>
        </pc:sldMkLst>
        <pc:spChg chg="mod">
          <ac:chgData name="kris bulté" userId="a1cadb21aec892ac" providerId="Windows Live" clId="Web-{8C133EF7-3B62-462D-BEE6-9C058C995CB3}" dt="2018-08-23T13:35:28.229" v="751" actId="20577"/>
          <ac:spMkLst>
            <pc:docMk/>
            <pc:sldMk cId="1979287941" sldId="288"/>
            <ac:spMk id="3" creationId="{3181F5A5-DBCB-4732-B9A4-96BE0D85342B}"/>
          </ac:spMkLst>
        </pc:spChg>
      </pc:sldChg>
      <pc:sldChg chg="modNotes">
        <pc:chgData name="kris bulté" userId="a1cadb21aec892ac" providerId="Windows Live" clId="Web-{8C133EF7-3B62-462D-BEE6-9C058C995CB3}" dt="2018-08-23T14:32:01.712" v="792"/>
        <pc:sldMkLst>
          <pc:docMk/>
          <pc:sldMk cId="423605636" sldId="298"/>
        </pc:sldMkLst>
      </pc:sldChg>
      <pc:sldChg chg="modSp">
        <pc:chgData name="kris bulté" userId="a1cadb21aec892ac" providerId="Windows Live" clId="Web-{8C133EF7-3B62-462D-BEE6-9C058C995CB3}" dt="2018-08-23T15:48:08.081" v="914" actId="20577"/>
        <pc:sldMkLst>
          <pc:docMk/>
          <pc:sldMk cId="1393966873" sldId="328"/>
        </pc:sldMkLst>
        <pc:spChg chg="mod">
          <ac:chgData name="kris bulté" userId="a1cadb21aec892ac" providerId="Windows Live" clId="Web-{8C133EF7-3B62-462D-BEE6-9C058C995CB3}" dt="2018-08-23T15:48:08.081" v="914" actId="20577"/>
          <ac:spMkLst>
            <pc:docMk/>
            <pc:sldMk cId="1393966873" sldId="328"/>
            <ac:spMk id="3" creationId="{3D062FD8-167C-4A04-A1B7-3A2A92263AB3}"/>
          </ac:spMkLst>
        </pc:spChg>
      </pc:sldChg>
      <pc:sldChg chg="modSp">
        <pc:chgData name="kris bulté" userId="a1cadb21aec892ac" providerId="Windows Live" clId="Web-{8C133EF7-3B62-462D-BEE6-9C058C995CB3}" dt="2018-08-23T15:57:15.586" v="975" actId="20577"/>
        <pc:sldMkLst>
          <pc:docMk/>
          <pc:sldMk cId="145094959" sldId="347"/>
        </pc:sldMkLst>
        <pc:spChg chg="mod">
          <ac:chgData name="kris bulté" userId="a1cadb21aec892ac" providerId="Windows Live" clId="Web-{8C133EF7-3B62-462D-BEE6-9C058C995CB3}" dt="2018-08-23T15:57:15.586" v="975" actId="20577"/>
          <ac:spMkLst>
            <pc:docMk/>
            <pc:sldMk cId="145094959" sldId="347"/>
            <ac:spMk id="3" creationId="{0BD0A6F6-A5B8-413D-B24F-B84065A29127}"/>
          </ac:spMkLst>
        </pc:spChg>
      </pc:sldChg>
      <pc:sldChg chg="modSp ord">
        <pc:chgData name="kris bulté" userId="a1cadb21aec892ac" providerId="Windows Live" clId="Web-{8C133EF7-3B62-462D-BEE6-9C058C995CB3}" dt="2018-08-23T16:08:34.807" v="1151" actId="20577"/>
        <pc:sldMkLst>
          <pc:docMk/>
          <pc:sldMk cId="1615480988" sldId="349"/>
        </pc:sldMkLst>
        <pc:spChg chg="mod">
          <ac:chgData name="kris bulté" userId="a1cadb21aec892ac" providerId="Windows Live" clId="Web-{8C133EF7-3B62-462D-BEE6-9C058C995CB3}" dt="2018-08-23T14:49:56.655" v="796" actId="20577"/>
          <ac:spMkLst>
            <pc:docMk/>
            <pc:sldMk cId="1615480988" sldId="349"/>
            <ac:spMk id="2" creationId="{0886BA8D-843C-44C9-B918-3CA7A8A4516F}"/>
          </ac:spMkLst>
        </pc:spChg>
        <pc:spChg chg="mod">
          <ac:chgData name="kris bulté" userId="a1cadb21aec892ac" providerId="Windows Live" clId="Web-{8C133EF7-3B62-462D-BEE6-9C058C995CB3}" dt="2018-08-23T16:08:34.807" v="1151" actId="20577"/>
          <ac:spMkLst>
            <pc:docMk/>
            <pc:sldMk cId="1615480988" sldId="349"/>
            <ac:spMk id="3" creationId="{E597DC06-96F6-476D-9424-C24FDFD2A0FF}"/>
          </ac:spMkLst>
        </pc:spChg>
      </pc:sldChg>
      <pc:sldChg chg="modSp">
        <pc:chgData name="kris bulté" userId="a1cadb21aec892ac" providerId="Windows Live" clId="Web-{8C133EF7-3B62-462D-BEE6-9C058C995CB3}" dt="2018-08-23T14:06:09.191" v="755" actId="20577"/>
        <pc:sldMkLst>
          <pc:docMk/>
          <pc:sldMk cId="1484067115" sldId="351"/>
        </pc:sldMkLst>
        <pc:spChg chg="mod">
          <ac:chgData name="kris bulté" userId="a1cadb21aec892ac" providerId="Windows Live" clId="Web-{8C133EF7-3B62-462D-BEE6-9C058C995CB3}" dt="2018-08-23T14:06:09.191" v="755" actId="20577"/>
          <ac:spMkLst>
            <pc:docMk/>
            <pc:sldMk cId="1484067115" sldId="351"/>
            <ac:spMk id="3" creationId="{F7F1C36E-BE36-481F-86A4-4BF3E0A38AD0}"/>
          </ac:spMkLst>
        </pc:spChg>
      </pc:sldChg>
      <pc:sldChg chg="modSp modNotes">
        <pc:chgData name="kris bulté" userId="a1cadb21aec892ac" providerId="Windows Live" clId="Web-{8C133EF7-3B62-462D-BEE6-9C058C995CB3}" dt="2018-08-23T11:36:48.479" v="59"/>
        <pc:sldMkLst>
          <pc:docMk/>
          <pc:sldMk cId="3935323103" sldId="352"/>
        </pc:sldMkLst>
        <pc:spChg chg="mod">
          <ac:chgData name="kris bulté" userId="a1cadb21aec892ac" providerId="Windows Live" clId="Web-{8C133EF7-3B62-462D-BEE6-9C058C995CB3}" dt="2018-08-23T11:32:31.219" v="10" actId="20577"/>
          <ac:spMkLst>
            <pc:docMk/>
            <pc:sldMk cId="3935323103" sldId="352"/>
            <ac:spMk id="4" creationId="{3043CABE-4B4B-4107-BBC6-B0472B47F8A2}"/>
          </ac:spMkLst>
        </pc:spChg>
      </pc:sldChg>
      <pc:sldChg chg="modSp add ord replId">
        <pc:chgData name="kris bulté" userId="a1cadb21aec892ac" providerId="Windows Live" clId="Web-{8C133EF7-3B62-462D-BEE6-9C058C995CB3}" dt="2018-08-23T11:48:44.184" v="468" actId="20577"/>
        <pc:sldMkLst>
          <pc:docMk/>
          <pc:sldMk cId="2894550902" sldId="353"/>
        </pc:sldMkLst>
        <pc:spChg chg="mod">
          <ac:chgData name="kris bulté" userId="a1cadb21aec892ac" providerId="Windows Live" clId="Web-{8C133EF7-3B62-462D-BEE6-9C058C995CB3}" dt="2018-08-23T11:41:34.412" v="125" actId="20577"/>
          <ac:spMkLst>
            <pc:docMk/>
            <pc:sldMk cId="2894550902" sldId="353"/>
            <ac:spMk id="2" creationId="{F15B824D-8968-4953-9618-F839B7B40E26}"/>
          </ac:spMkLst>
        </pc:spChg>
        <pc:spChg chg="mod">
          <ac:chgData name="kris bulté" userId="a1cadb21aec892ac" providerId="Windows Live" clId="Web-{8C133EF7-3B62-462D-BEE6-9C058C995CB3}" dt="2018-08-23T11:48:44.184" v="468" actId="20577"/>
          <ac:spMkLst>
            <pc:docMk/>
            <pc:sldMk cId="2894550902" sldId="353"/>
            <ac:spMk id="3" creationId="{600003D1-E843-4EC3-A90D-FF58968EE824}"/>
          </ac:spMkLst>
        </pc:spChg>
      </pc:sldChg>
      <pc:sldChg chg="addSp delSp modSp new modNotes">
        <pc:chgData name="kris bulté" userId="a1cadb21aec892ac" providerId="Windows Live" clId="Web-{8C133EF7-3B62-462D-BEE6-9C058C995CB3}" dt="2018-08-23T11:55:34.411" v="478"/>
        <pc:sldMkLst>
          <pc:docMk/>
          <pc:sldMk cId="1841693809" sldId="354"/>
        </pc:sldMkLst>
        <pc:spChg chg="del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2" creationId="{7957F5B7-EF88-447B-B7D8-2540D532D9B4}"/>
          </ac:spMkLst>
        </pc:spChg>
        <pc:spChg chg="del">
          <ac:chgData name="kris bulté" userId="a1cadb21aec892ac" providerId="Windows Live" clId="Web-{8C133EF7-3B62-462D-BEE6-9C058C995CB3}" dt="2018-08-23T11:54:20.647" v="472"/>
          <ac:spMkLst>
            <pc:docMk/>
            <pc:sldMk cId="1841693809" sldId="354"/>
            <ac:spMk id="3" creationId="{9E2F4956-B815-4D5D-B437-FB25E95427F5}"/>
          </ac:spMkLst>
        </pc:spChg>
        <pc:spChg chg="add mod">
          <ac:chgData name="kris bulté" userId="a1cadb21aec892ac" providerId="Windows Live" clId="Web-{8C133EF7-3B62-462D-BEE6-9C058C995CB3}" dt="2018-08-23T11:54:55.787" v="476"/>
          <ac:spMkLst>
            <pc:docMk/>
            <pc:sldMk cId="1841693809" sldId="354"/>
            <ac:spMk id="7" creationId="{217D9DEF-6BBD-4930-AF9E-7DF11169AE8F}"/>
          </ac:spMkLst>
        </pc:spChg>
        <pc:picChg chg="add mod ord">
          <ac:chgData name="kris bulté" userId="a1cadb21aec892ac" providerId="Windows Live" clId="Web-{8C133EF7-3B62-462D-BEE6-9C058C995CB3}" dt="2018-08-23T11:54:20.647" v="472"/>
          <ac:picMkLst>
            <pc:docMk/>
            <pc:sldMk cId="1841693809" sldId="354"/>
            <ac:picMk id="4" creationId="{4CFE8FAA-3858-4130-90BA-2B10C11D0934}"/>
          </ac:picMkLst>
        </pc:picChg>
      </pc:sldChg>
      <pc:sldChg chg="modSp add ord replId">
        <pc:chgData name="kris bulté" userId="a1cadb21aec892ac" providerId="Windows Live" clId="Web-{8C133EF7-3B62-462D-BEE6-9C058C995CB3}" dt="2018-08-23T13:06:05.578" v="502" actId="20577"/>
        <pc:sldMkLst>
          <pc:docMk/>
          <pc:sldMk cId="268774956" sldId="355"/>
        </pc:sldMkLst>
        <pc:spChg chg="mod">
          <ac:chgData name="kris bulté" userId="a1cadb21aec892ac" providerId="Windows Live" clId="Web-{8C133EF7-3B62-462D-BEE6-9C058C995CB3}" dt="2018-08-23T13:06:05.578" v="502" actId="20577"/>
          <ac:spMkLst>
            <pc:docMk/>
            <pc:sldMk cId="268774956" sldId="355"/>
            <ac:spMk id="2" creationId="{1106825D-F6EE-4A11-BCE3-2AEAB3922A04}"/>
          </ac:spMkLst>
        </pc:spChg>
      </pc:sldChg>
      <pc:sldChg chg="modSp add replId">
        <pc:chgData name="kris bulté" userId="a1cadb21aec892ac" providerId="Windows Live" clId="Web-{8C133EF7-3B62-462D-BEE6-9C058C995CB3}" dt="2018-08-23T13:34:23.183" v="693" actId="20577"/>
        <pc:sldMkLst>
          <pc:docMk/>
          <pc:sldMk cId="4051016945" sldId="356"/>
        </pc:sldMkLst>
        <pc:spChg chg="mod">
          <ac:chgData name="kris bulté" userId="a1cadb21aec892ac" providerId="Windows Live" clId="Web-{8C133EF7-3B62-462D-BEE6-9C058C995CB3}" dt="2018-08-23T13:34:23.183" v="693" actId="20577"/>
          <ac:spMkLst>
            <pc:docMk/>
            <pc:sldMk cId="4051016945" sldId="356"/>
            <ac:spMk id="3" creationId="{976FCC54-F861-45D6-A305-288B78356255}"/>
          </ac:spMkLst>
        </pc:spChg>
      </pc:sldChg>
      <pc:sldChg chg="addSp delSp modSp add replId">
        <pc:chgData name="kris bulté" userId="a1cadb21aec892ac" providerId="Windows Live" clId="Web-{8C133EF7-3B62-462D-BEE6-9C058C995CB3}" dt="2018-08-23T15:54:59.682" v="950" actId="1076"/>
        <pc:sldMkLst>
          <pc:docMk/>
          <pc:sldMk cId="3679795263" sldId="357"/>
        </pc:sldMkLst>
        <pc:spChg chg="del">
          <ac:chgData name="kris bulté" userId="a1cadb21aec892ac" providerId="Windows Live" clId="Web-{8C133EF7-3B62-462D-BEE6-9C058C995CB3}" dt="2018-08-23T15:50:47.859" v="918"/>
          <ac:spMkLst>
            <pc:docMk/>
            <pc:sldMk cId="3679795263" sldId="357"/>
            <ac:spMk id="2" creationId="{9F3757A0-FAF7-4533-BD7B-57CBA529830D}"/>
          </ac:spMkLst>
        </pc:spChg>
        <pc:spChg chg="add del mod">
          <ac:chgData name="kris bulté" userId="a1cadb21aec892ac" providerId="Windows Live" clId="Web-{8C133EF7-3B62-462D-BEE6-9C058C995CB3}" dt="2018-08-23T15:51:48.701" v="928"/>
          <ac:spMkLst>
            <pc:docMk/>
            <pc:sldMk cId="3679795263" sldId="357"/>
            <ac:spMk id="8" creationId="{B843CDF0-944F-4833-A8AD-F709202F3CD4}"/>
          </ac:spMkLst>
        </pc:spChg>
        <pc:spChg chg="add del mod">
          <ac:chgData name="kris bulté" userId="a1cadb21aec892ac" providerId="Windows Live" clId="Web-{8C133EF7-3B62-462D-BEE6-9C058C995CB3}" dt="2018-08-23T15:53:38.355" v="936"/>
          <ac:spMkLst>
            <pc:docMk/>
            <pc:sldMk cId="3679795263" sldId="357"/>
            <ac:spMk id="16" creationId="{A285C168-EEE7-4D82-B574-A4B9DA77B8DA}"/>
          </ac:spMkLst>
        </pc:spChg>
        <pc:spChg chg="add del mod">
          <ac:chgData name="kris bulté" userId="a1cadb21aec892ac" providerId="Windows Live" clId="Web-{8C133EF7-3B62-462D-BEE6-9C058C995CB3}" dt="2018-08-23T15:54:44.995" v="946"/>
          <ac:spMkLst>
            <pc:docMk/>
            <pc:sldMk cId="3679795263" sldId="357"/>
            <ac:spMk id="22" creationId="{CAA79DD1-96A9-4438-9E23-4325CBC9CECA}"/>
          </ac:spMkLst>
        </pc:spChg>
        <pc:picChg chg="del">
          <ac:chgData name="kris bulté" userId="a1cadb21aec892ac" providerId="Windows Live" clId="Web-{8C133EF7-3B62-462D-BEE6-9C058C995CB3}" dt="2018-08-23T15:50:45.078" v="917"/>
          <ac:picMkLst>
            <pc:docMk/>
            <pc:sldMk cId="3679795263" sldId="357"/>
            <ac:picMk id="4" creationId="{63AF2F52-9F24-4CB9-B327-7033C01FE44C}"/>
          </ac:picMkLst>
        </pc:picChg>
        <pc:picChg chg="add del mod ord modCrop">
          <ac:chgData name="kris bulté" userId="a1cadb21aec892ac" providerId="Windows Live" clId="Web-{8C133EF7-3B62-462D-BEE6-9C058C995CB3}" dt="2018-08-23T15:51:00.327" v="921"/>
          <ac:picMkLst>
            <pc:docMk/>
            <pc:sldMk cId="3679795263" sldId="357"/>
            <ac:picMk id="5" creationId="{BD6074DB-089B-4B57-B463-78C3C5B773F2}"/>
          </ac:picMkLst>
        </pc:picChg>
        <pc:picChg chg="add del mod ord modCrop">
          <ac:chgData name="kris bulté" userId="a1cadb21aec892ac" providerId="Windows Live" clId="Web-{8C133EF7-3B62-462D-BEE6-9C058C995CB3}" dt="2018-08-23T15:51:34.358" v="925"/>
          <ac:picMkLst>
            <pc:docMk/>
            <pc:sldMk cId="3679795263" sldId="357"/>
            <ac:picMk id="9" creationId="{F4E3E64C-9D28-40ED-B7DB-43823DF71B0E}"/>
          </ac:picMkLst>
        </pc:picChg>
        <pc:picChg chg="add del mod ord modCrop">
          <ac:chgData name="kris bulté" userId="a1cadb21aec892ac" providerId="Windows Live" clId="Web-{8C133EF7-3B62-462D-BEE6-9C058C995CB3}" dt="2018-08-23T15:51:44.311" v="927"/>
          <ac:picMkLst>
            <pc:docMk/>
            <pc:sldMk cId="3679795263" sldId="357"/>
            <ac:picMk id="11" creationId="{A238AE69-4769-4E1F-BC89-0DDAAFDAF794}"/>
          </ac:picMkLst>
        </pc:picChg>
        <pc:picChg chg="add del mod ord modCrop">
          <ac:chgData name="kris bulté" userId="a1cadb21aec892ac" providerId="Windows Live" clId="Web-{8C133EF7-3B62-462D-BEE6-9C058C995CB3}" dt="2018-08-23T15:52:29.857" v="935"/>
          <ac:picMkLst>
            <pc:docMk/>
            <pc:sldMk cId="3679795263" sldId="357"/>
            <ac:picMk id="13" creationId="{390887EF-F063-4EA0-9DAD-BB86442D65E1}"/>
          </ac:picMkLst>
        </pc:picChg>
        <pc:picChg chg="add del mod ord modCrop">
          <ac:chgData name="kris bulté" userId="a1cadb21aec892ac" providerId="Windows Live" clId="Web-{8C133EF7-3B62-462D-BEE6-9C058C995CB3}" dt="2018-08-23T15:54:36.776" v="944"/>
          <ac:picMkLst>
            <pc:docMk/>
            <pc:sldMk cId="3679795263" sldId="357"/>
            <ac:picMk id="17" creationId="{29A89D9B-24D1-46B1-A758-D36DE4AF3856}"/>
          </ac:picMkLst>
        </pc:picChg>
        <pc:picChg chg="add mod">
          <ac:chgData name="kris bulté" userId="a1cadb21aec892ac" providerId="Windows Live" clId="Web-{8C133EF7-3B62-462D-BEE6-9C058C995CB3}" dt="2018-08-23T15:54:59.682" v="950" actId="1076"/>
          <ac:picMkLst>
            <pc:docMk/>
            <pc:sldMk cId="3679795263" sldId="357"/>
            <ac:picMk id="19" creationId="{B0297D1B-15BC-446D-B512-42B594752B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0854-EE25-454A-8D9C-6D307250655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0B05-1C6A-432A-8955-A34C29FE9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9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level modules should depend on high level modules -&gt; inversion</a:t>
            </a:r>
          </a:p>
          <a:p>
            <a:r>
              <a:rPr lang="en-US" dirty="0">
                <a:cs typeface="Calibri"/>
              </a:rPr>
              <a:t>Important dependency inversion is the principle "the way it should work"</a:t>
            </a:r>
          </a:p>
          <a:p>
            <a:r>
              <a:rPr lang="en-US" dirty="0">
                <a:cs typeface="Calibri"/>
              </a:rPr>
              <a:t>Dependency injection is a way to make it work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https://autofaccn.readthedocs.io/en/latest/lifetime/instance-scope.html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about frameworks like asp.net they already use dependency injection and have hooks you can use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Locator hides dependencies of a class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VB. Design pattern: Singleton</a:t>
            </a:r>
          </a:p>
          <a:p>
            <a:r>
              <a:rPr lang="en-US" dirty="0"/>
              <a:t>Architectural pattern: MVC =&gt; </a:t>
            </a:r>
            <a:r>
              <a:rPr lang="en-US" dirty="0" err="1"/>
              <a:t>Seperation</a:t>
            </a:r>
            <a:r>
              <a:rPr lang="en-US" dirty="0"/>
              <a:t> of concern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online, order at table, drive in = Ports</a:t>
            </a:r>
          </a:p>
          <a:p>
            <a:r>
              <a:rPr lang="en-US" dirty="0"/>
              <a:t>Shipping the pizza, saying how long it will take, … = Adapters</a:t>
            </a:r>
          </a:p>
          <a:p>
            <a:r>
              <a:rPr lang="en-US" dirty="0"/>
              <a:t>People = Recipients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3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event sourcing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.NET Core 3: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XAML Islands: - WinForms &amp; WPF apps can host UWP controls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Full access to W10 API’s</a:t>
            </a: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- Side-by-side support &amp; self contained exe’s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Desktop packs to part existing apps to .NET Core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On single runtime for everything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Dependency inversion/Inversion of control is not hard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It's not new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0B05-1C6A-432A-8955-A34C29FE9D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1569"/>
          <a:stretch/>
        </p:blipFill>
        <p:spPr>
          <a:xfrm>
            <a:off x="0" y="1449325"/>
            <a:ext cx="12192000" cy="4867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97" y="533399"/>
            <a:ext cx="1717996" cy="486919"/>
          </a:xfrm>
          <a:prstGeom prst="rect">
            <a:avLst/>
          </a:prstGeom>
        </p:spPr>
      </p:pic>
      <p:pic>
        <p:nvPicPr>
          <p:cNvPr id="2" name="Picture 1" descr="Axxes_Header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b="26680"/>
          <a:stretch/>
        </p:blipFill>
        <p:spPr>
          <a:xfrm>
            <a:off x="0" y="1449326"/>
            <a:ext cx="12192000" cy="48905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3" y="1818388"/>
            <a:ext cx="8825659" cy="587441"/>
          </a:xfrm>
          <a:solidFill>
            <a:srgbClr val="F7A436"/>
          </a:solidFill>
        </p:spPr>
        <p:txBody>
          <a:bodyPr lIns="90000" tIns="108000" rIns="90000" bIns="108000" anchor="ctr" anchorCtr="0">
            <a:spAutoFit/>
          </a:bodyPr>
          <a:lstStyle>
            <a:lvl1pPr>
              <a:defRPr sz="2400" spc="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2249081"/>
            <a:ext cx="6181060" cy="34216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181059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39405" y="2607734"/>
            <a:ext cx="5302249" cy="2722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5964"/>
            <a:ext cx="12192001" cy="753533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1662431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3883257"/>
            <a:ext cx="12192001" cy="376959"/>
          </a:xfrm>
        </p:spPr>
        <p:txBody>
          <a:bodyPr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Bodytext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6498811"/>
            <a:ext cx="312439" cy="223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4833" y="5675772"/>
            <a:ext cx="327525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17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17746" y="2410534"/>
            <a:ext cx="4197599" cy="64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117667" y="3225800"/>
            <a:ext cx="4197599" cy="300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Calibri"/>
                <a:cs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2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0480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3916"/>
            <a:ext cx="10972419" cy="6885848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110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16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/>
          <p:cNvSpPr/>
          <p:nvPr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chemeClr val="bg1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10"/>
          </p:nvPr>
        </p:nvSpPr>
        <p:spPr>
          <a:xfrm>
            <a:off x="1276351" y="2362200"/>
            <a:ext cx="9906000" cy="3276600"/>
          </a:xfrm>
        </p:spPr>
        <p:txBody>
          <a:bodyPr>
            <a:normAutofit/>
          </a:bodyPr>
          <a:lstStyle>
            <a:lvl1pPr marL="685783" indent="-685783" algn="l">
              <a:buClr>
                <a:srgbClr val="575756"/>
              </a:buClr>
              <a:buSzPct val="100000"/>
              <a:buFont typeface="+mj-lt"/>
              <a:buAutoNum type="arabicPeriod"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23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- 3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4" name="Oval 23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Oval 29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5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4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23" name="Oval 22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PTIE B 5 P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" y="-25815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90" y="1431511"/>
            <a:ext cx="312439" cy="22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372" y="608472"/>
            <a:ext cx="32752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spc="400" dirty="0">
                <a:solidFill>
                  <a:srgbClr val="F7A436"/>
                </a:solidFill>
              </a:rPr>
              <a:t>IT</a:t>
            </a:r>
            <a:r>
              <a:rPr lang="en-US" sz="1867" spc="400" dirty="0">
                <a:solidFill>
                  <a:srgbClr val="575756"/>
                </a:solidFill>
              </a:rPr>
              <a:t> IS ABOUT PEOPLE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2045828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2092691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5628" y="2266713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Oval 8"/>
          <p:cNvSpPr/>
          <p:nvPr/>
        </p:nvSpPr>
        <p:spPr>
          <a:xfrm>
            <a:off x="914400" y="2930636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2" y="2977499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5628" y="3151521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/>
        </p:nvSpPr>
        <p:spPr>
          <a:xfrm>
            <a:off x="914400" y="381544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6230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985628" y="403632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464929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2" y="4696156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985628" y="4870178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Oval 17"/>
          <p:cNvSpPr/>
          <p:nvPr/>
        </p:nvSpPr>
        <p:spPr>
          <a:xfrm>
            <a:off x="914400" y="5504464"/>
            <a:ext cx="713613" cy="713613"/>
          </a:xfrm>
          <a:prstGeom prst="ellipse">
            <a:avLst/>
          </a:prstGeom>
          <a:noFill/>
          <a:ln w="25400">
            <a:solidFill>
              <a:srgbClr val="F7A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2" y="5551327"/>
            <a:ext cx="713613" cy="62865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7A436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1985628" y="5725349"/>
            <a:ext cx="8534400" cy="271844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73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8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91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080041" y="1897421"/>
            <a:ext cx="80191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10097109" y="4506513"/>
            <a:ext cx="65276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333" b="1" i="0" dirty="0">
                <a:solidFill>
                  <a:srgbClr val="F7A436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quote</a:t>
            </a:r>
          </a:p>
        </p:txBody>
      </p:sp>
    </p:spTree>
    <p:extLst>
      <p:ext uri="{BB962C8B-B14F-4D97-AF65-F5344CB8AC3E}">
        <p14:creationId xmlns:p14="http://schemas.microsoft.com/office/powerpoint/2010/main" val="368101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780352" y="2130449"/>
            <a:ext cx="8453907" cy="26966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362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628014" y="973669"/>
            <a:ext cx="8761413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0941" y="2249081"/>
            <a:ext cx="6181060" cy="3421616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" y="2249082"/>
            <a:ext cx="6010940" cy="34216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50346" y="2607734"/>
            <a:ext cx="5302249" cy="2722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5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28014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014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2192000" cy="295729"/>
          </a:xfrm>
          <a:prstGeom prst="rect">
            <a:avLst/>
          </a:prstGeom>
          <a:solidFill>
            <a:srgbClr val="F7A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483507"/>
            <a:ext cx="1066903" cy="3023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93964" y="1881352"/>
            <a:ext cx="2410819" cy="0"/>
          </a:xfrm>
          <a:prstGeom prst="line">
            <a:avLst/>
          </a:prstGeom>
          <a:ln>
            <a:solidFill>
              <a:srgbClr val="57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3600" b="0" i="0" kern="1200" spc="400">
          <a:solidFill>
            <a:srgbClr val="F7A436"/>
          </a:solidFill>
          <a:latin typeface="Calibri" charset="0"/>
          <a:ea typeface="Calibri" charset="0"/>
          <a:cs typeface="Calibr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8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6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4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rgbClr val="F7A436"/>
        </a:buClr>
        <a:buSzPct val="80000"/>
        <a:buFont typeface="Arial" charset="0"/>
        <a:buChar char="•"/>
        <a:defRPr sz="1200" b="0" i="0" kern="1200">
          <a:solidFill>
            <a:srgbClr val="575756"/>
          </a:solidFill>
          <a:latin typeface="Calibri" charset="0"/>
          <a:ea typeface="Calibri" charset="0"/>
          <a:cs typeface="Calibri" charset="0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Object-ori%C3%ABntati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alme/IocPerforma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DependencyInjection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loeh.dk/2010/02/03/ServiceLocatorisanAnti-Patter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jeffreypalermo.com/blog/the-onion-architecture-part-2/" TargetMode="External"/><Relationship Id="rId2" Type="http://schemas.openxmlformats.org/officeDocument/2006/relationships/hyperlink" Target="http://jeffreypalermo.com/blog/the-onion-architecture-part-1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jeffreypalermo.com/blog/onion-architecture-part-4-after-four-years/" TargetMode="External"/><Relationship Id="rId4" Type="http://schemas.openxmlformats.org/officeDocument/2006/relationships/hyperlink" Target="http://jeffreypalermo.com/blog/the-onion-architecture-part-3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jeffreypalermo.com/2008/07/the-onion-architecture-part-1/" TargetMode="External"/><Relationship Id="rId3" Type="http://schemas.openxmlformats.org/officeDocument/2006/relationships/hyperlink" Target="https://www.pluralsight.com/courses/inversion-of-control" TargetMode="External"/><Relationship Id="rId7" Type="http://schemas.openxmlformats.org/officeDocument/2006/relationships/hyperlink" Target="https://dzone.com/articles/hexagonal-architecture-is-powerful" TargetMode="External"/><Relationship Id="rId2" Type="http://schemas.openxmlformats.org/officeDocument/2006/relationships/hyperlink" Target="https://www.youtube.com/user/IAmTimCorey/vide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th4AgBcrEHA" TargetMode="External"/><Relationship Id="rId5" Type="http://schemas.openxmlformats.org/officeDocument/2006/relationships/hyperlink" Target="https://channel9.msdn.com/Shows/Visual-Studio-Toolbox/Dependency-Injection" TargetMode="External"/><Relationship Id="rId4" Type="http://schemas.openxmlformats.org/officeDocument/2006/relationships/hyperlink" Target="https://docs.microsoft.com/en-us/aspnet/core/fundamentals/dependency-injection" TargetMode="External"/><Relationship Id="rId9" Type="http://schemas.openxmlformats.org/officeDocument/2006/relationships/hyperlink" Target="https://youtu.be/IAcxetnsiC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BC32-AD11-4A98-84B1-B46946C1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decoupled and testable code</a:t>
            </a:r>
          </a:p>
        </p:txBody>
      </p:sp>
    </p:spTree>
    <p:extLst>
      <p:ext uri="{BB962C8B-B14F-4D97-AF65-F5344CB8AC3E}">
        <p14:creationId xmlns:p14="http://schemas.microsoft.com/office/powerpoint/2010/main" val="354177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612A-F6DC-49A5-A58F-32E509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CFB0-948D-4F70-AF5E-D7EA9003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45" y="4156255"/>
            <a:ext cx="8782528" cy="770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Afbeelding 4" descr="Afbeelding met binnen, schermafbeelding&#10;&#10;Beschrijving is gegenereerd met hoge betrouwbaarheid">
            <a:extLst>
              <a:ext uri="{FF2B5EF4-FFF2-40B4-BE49-F238E27FC236}">
                <a16:creationId xmlns:a16="http://schemas.microsoft.com/office/drawing/2014/main" id="{7FCAABD1-8417-43B1-81C5-B008DB22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3" y="2472271"/>
            <a:ext cx="11139577" cy="2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Fowler’s article on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4BFE-CB22-4F6D-9F85-1412C8B1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https://www.martinfowler.com/articles/injection.html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7422E-B75F-4773-A1C1-DEE76152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86" y="1857914"/>
            <a:ext cx="3797264" cy="37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925B-64EF-4FD6-8600-2F1F2A51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Inversion of control can’t be hard</a:t>
            </a:r>
          </a:p>
        </p:txBody>
      </p:sp>
    </p:spTree>
    <p:extLst>
      <p:ext uri="{BB962C8B-B14F-4D97-AF65-F5344CB8AC3E}">
        <p14:creationId xmlns:p14="http://schemas.microsoft.com/office/powerpoint/2010/main" val="36404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ABB-2914-4AE1-A818-91613D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coupling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16E-2E61-4498-B435-8B1C5BD45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does it mean?</a:t>
            </a:r>
          </a:p>
          <a:p>
            <a:pPr lvl="1"/>
            <a:r>
              <a:rPr lang="en-US" dirty="0"/>
              <a:t>Class/components depending on other classes and components</a:t>
            </a:r>
          </a:p>
          <a:p>
            <a:r>
              <a:rPr lang="en-US" dirty="0"/>
              <a:t>Limits functionality to a single known implementation</a:t>
            </a:r>
          </a:p>
          <a:p>
            <a:pPr marL="742315" lvl="1" indent="-285115"/>
            <a:r>
              <a:rPr lang="en-US" dirty="0"/>
              <a:t>You cannot swap the implementation without breaking the code</a:t>
            </a:r>
          </a:p>
          <a:p>
            <a:r>
              <a:rPr lang="en-US" dirty="0"/>
              <a:t>Code is not testable</a:t>
            </a:r>
          </a:p>
          <a:p>
            <a:pPr lvl="1"/>
            <a:r>
              <a:rPr lang="en-US" dirty="0"/>
              <a:t>During a unit test you want to test a piece of the component not the whole flow -&gt; integration</a:t>
            </a:r>
          </a:p>
          <a:p>
            <a:r>
              <a:rPr lang="en-US" dirty="0"/>
              <a:t>Agile practices are hard to accomplish</a:t>
            </a:r>
          </a:p>
          <a:p>
            <a:r>
              <a:rPr lang="en-US" dirty="0"/>
              <a:t>Working with multiple </a:t>
            </a:r>
            <a:r>
              <a:rPr lang="en-US"/>
              <a:t>team members </a:t>
            </a:r>
            <a:r>
              <a:rPr lang="en-US" dirty="0"/>
              <a:t>on the same feature is hard</a:t>
            </a:r>
          </a:p>
          <a:p>
            <a:r>
              <a:rPr lang="en-US" dirty="0"/>
              <a:t>It’s bad for your reputation as a developer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EE1-7484-4D4D-9788-868DA2D9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5DAC-E13A-498E-8183-E992BC0F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secret to writing decoupled/testable software:</a:t>
            </a:r>
          </a:p>
          <a:p>
            <a:pPr lvl="1"/>
            <a:r>
              <a:rPr lang="en-US" dirty="0"/>
              <a:t>Write against abstractions instead of concrete implementations</a:t>
            </a:r>
          </a:p>
          <a:p>
            <a:pPr lvl="1"/>
            <a:r>
              <a:rPr lang="en-US" dirty="0"/>
              <a:t>Stop </a:t>
            </a:r>
            <a:r>
              <a:rPr lang="en-US" dirty="0" err="1"/>
              <a:t>newing</a:t>
            </a:r>
            <a:r>
              <a:rPr lang="en-US" dirty="0"/>
              <a:t> up classes</a:t>
            </a:r>
          </a:p>
          <a:p>
            <a:pPr lvl="1"/>
            <a:r>
              <a:rPr lang="en-US" dirty="0"/>
              <a:t>Note: not talking about models or </a:t>
            </a:r>
            <a:r>
              <a:rPr lang="en-US" dirty="0" err="1"/>
              <a:t>dto’s</a:t>
            </a:r>
            <a:endParaRPr lang="en-US" dirty="0"/>
          </a:p>
          <a:p>
            <a:pPr lvl="1"/>
            <a:r>
              <a:rPr lang="en-US" dirty="0"/>
              <a:t>New is glue</a:t>
            </a:r>
          </a:p>
          <a:p>
            <a:r>
              <a:rPr lang="en-US" dirty="0"/>
              <a:t>Previous years this was shocking.</a:t>
            </a:r>
          </a:p>
          <a:p>
            <a:pPr lvl="1"/>
            <a:r>
              <a:rPr lang="en-US" dirty="0"/>
              <a:t>How do you want to create instances?</a:t>
            </a:r>
          </a:p>
          <a:p>
            <a:pPr lvl="1"/>
            <a:r>
              <a:rPr lang="en-US" dirty="0"/>
              <a:t>Well there are other ways of doing this</a:t>
            </a:r>
          </a:p>
        </p:txBody>
      </p:sp>
    </p:spTree>
    <p:extLst>
      <p:ext uri="{BB962C8B-B14F-4D97-AF65-F5344CB8AC3E}">
        <p14:creationId xmlns:p14="http://schemas.microsoft.com/office/powerpoint/2010/main" val="147884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6F9-82CE-461D-8A22-4E9A1368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7926-2976-4624-B4E7-E35942C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dependencies as interfaces</a:t>
            </a:r>
          </a:p>
          <a:p>
            <a:r>
              <a:rPr lang="en-US" dirty="0"/>
              <a:t>Remember the definition of an interface:</a:t>
            </a:r>
          </a:p>
          <a:p>
            <a:pPr lvl="1"/>
            <a:r>
              <a:rPr lang="en-US" dirty="0"/>
              <a:t>A public contract where the consumer talks to the interface and does not know the actual implementation​</a:t>
            </a:r>
          </a:p>
        </p:txBody>
      </p:sp>
    </p:spTree>
    <p:extLst>
      <p:ext uri="{BB962C8B-B14F-4D97-AF65-F5344CB8AC3E}">
        <p14:creationId xmlns:p14="http://schemas.microsoft.com/office/powerpoint/2010/main" val="59415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0E2-9805-4733-A683-F7E495A9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85AB6-F05B-4C32-9B2C-7BB17F4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112" y="2152621"/>
            <a:ext cx="3489216" cy="38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034-92CB-45AA-8794-41ED780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D54-3DDF-4780-A128-254D3CF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most educational programs used to learn students about interfaces</a:t>
            </a:r>
          </a:p>
          <a:p>
            <a:pPr lvl="1"/>
            <a:r>
              <a:rPr lang="en-US" dirty="0"/>
              <a:t>Only from a polymorphic point of view</a:t>
            </a:r>
          </a:p>
          <a:p>
            <a:r>
              <a:rPr lang="en-US" dirty="0"/>
              <a:t>Making classes implement interfaces is there a cost?</a:t>
            </a:r>
          </a:p>
          <a:p>
            <a:pPr fontAlgn="base"/>
            <a:r>
              <a:rPr lang="en-US" dirty="0"/>
              <a:t>In the old days of OO not every class was an interface​ because working with an interface was slower​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09-0A04-4599-B5FF-58A50F5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350A-354D-4ACC-8FC5-9100FAAB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222" y="1989769"/>
            <a:ext cx="3612996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18D-4A49-49C3-9F82-71148723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D3DE-9997-4193-B435-6DDDEAE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Object Model</a:t>
            </a:r>
          </a:p>
          <a:p>
            <a:r>
              <a:rPr lang="en-US" dirty="0"/>
              <a:t>1993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Wikipedia explanation:</a:t>
            </a:r>
            <a:endParaRPr lang="nl-NL" dirty="0"/>
          </a:p>
          <a:p>
            <a:pPr lvl="1"/>
            <a:r>
              <a:rPr lang="nl-NL" dirty="0"/>
              <a:t>De werking van COM-objecten is vergelijkbaar met die van objecten in een </a:t>
            </a:r>
            <a:r>
              <a:rPr lang="nl-NL" dirty="0">
                <a:hlinkClick r:id="rId2" tooltip="Object-oriëntatie"/>
              </a:rPr>
              <a:t>object-georiënteerde</a:t>
            </a:r>
            <a:r>
              <a:rPr lang="nl-NL" dirty="0"/>
              <a:t> programmeertaal. </a:t>
            </a:r>
            <a:r>
              <a:rPr lang="nl-NL" dirty="0">
                <a:highlight>
                  <a:srgbClr val="FFFF00"/>
                </a:highlight>
              </a:rPr>
              <a:t>Een COM-object bevat een interface, waarin gedefinieerd is welke hoofdfunctionaliteiten het COM-object heeft. Het gebruiken van het COM-object door andere objecten verloopt dan ook via de functies in de COM-interface. De interne werking van het COM-object blijft verborgen voor gebruikers</a:t>
            </a:r>
            <a:r>
              <a:rPr lang="nl-NL" dirty="0"/>
              <a:t>. Omdat de werking en het gebruik van COM-objecten zoveel lijkt op de manier van programmeren in een OO-taal, zijn COM-objecten ook goed te gebruiken in een dergelijke omgeving.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891" y="2603500"/>
            <a:ext cx="8825659" cy="3960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Lode Kennes</a:t>
            </a:r>
          </a:p>
          <a:p>
            <a:r>
              <a:rPr lang="en-US" dirty="0"/>
              <a:t>2 year @Axxes</a:t>
            </a:r>
          </a:p>
          <a:p>
            <a:pPr marL="342265" indent="-342265"/>
            <a:r>
              <a:rPr lang="en-US" dirty="0"/>
              <a:t>.NET Developer</a:t>
            </a:r>
          </a:p>
          <a:p>
            <a:pPr marL="342265" indent="-342265"/>
            <a:r>
              <a:rPr lang="en-US" dirty="0"/>
              <a:t>Projects at SWF, OTN Systems</a:t>
            </a:r>
          </a:p>
          <a:p>
            <a:pPr marL="342265" indent="-342265"/>
            <a:r>
              <a:rPr lang="en-US" dirty="0" err="1"/>
              <a:t>GreenR</a:t>
            </a:r>
            <a:endParaRPr lang="en-US" dirty="0"/>
          </a:p>
          <a:p>
            <a:pPr marL="342265" indent="-342265"/>
            <a:r>
              <a:rPr lang="en-US" dirty="0"/>
              <a:t>Integration Bullhorn &amp; </a:t>
            </a:r>
            <a:r>
              <a:rPr lang="en-US" dirty="0" err="1"/>
              <a:t>Ionbiz</a:t>
            </a:r>
            <a:endParaRPr lang="en-US" dirty="0"/>
          </a:p>
          <a:p>
            <a:pPr marL="342265" indent="-342265"/>
            <a:r>
              <a:rPr lang="en-US" dirty="0"/>
              <a:t>Self employed (secondary activity)</a:t>
            </a:r>
          </a:p>
          <a:p>
            <a:pPr marL="342265" indent="-342265"/>
            <a:r>
              <a:rPr lang="en-US" dirty="0"/>
              <a:t>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18537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DI.Coupled, DI.Abstraction, DI.UnitTests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440-3B20-49DD-9E71-2E37706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14" y="983000"/>
            <a:ext cx="8761413" cy="706964"/>
          </a:xfrm>
        </p:spPr>
        <p:txBody>
          <a:bodyPr/>
          <a:lstStyle/>
          <a:p>
            <a:r>
              <a:rPr lang="en-US" dirty="0"/>
              <a:t>Object creation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6C7E-F274-4B29-9611-8BE54BDC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Invert the creation of objects​</a:t>
            </a:r>
          </a:p>
          <a:p>
            <a:pPr fontAlgn="base"/>
            <a:r>
              <a:rPr lang="en-US" dirty="0"/>
              <a:t>“Creation Inversion”​</a:t>
            </a:r>
          </a:p>
          <a:p>
            <a:pPr fontAlgn="base"/>
            <a:r>
              <a:rPr lang="en-US" dirty="0"/>
              <a:t>Create objects outside of the class they are being used​</a:t>
            </a:r>
          </a:p>
          <a:p>
            <a:pPr lvl="1" fontAlgn="base"/>
            <a:r>
              <a:rPr lang="en-US" dirty="0"/>
              <a:t>Factory pattern​</a:t>
            </a:r>
          </a:p>
          <a:p>
            <a:pPr lvl="1" fontAlgn="base"/>
            <a:r>
              <a:rPr lang="en-US" dirty="0"/>
              <a:t>Service locator​</a:t>
            </a:r>
          </a:p>
          <a:p>
            <a:pPr lvl="1" fontAlgn="base"/>
            <a:r>
              <a:rPr lang="en-US" dirty="0"/>
              <a:t>Dependency injection​</a:t>
            </a:r>
          </a:p>
          <a:p>
            <a:pPr fontAlgn="base"/>
            <a:r>
              <a:rPr lang="en-US" dirty="0"/>
              <a:t>2 flavors: pull or push mechanisms</a:t>
            </a:r>
          </a:p>
          <a:p>
            <a:endParaRPr lang="en-US" dirty="0"/>
          </a:p>
        </p:txBody>
      </p:sp>
      <p:pic>
        <p:nvPicPr>
          <p:cNvPr id="1026" name="Picture 2" descr="Afbeeldingsresultaat voor inversion of control">
            <a:extLst>
              <a:ext uri="{FF2B5EF4-FFF2-40B4-BE49-F238E27FC236}">
                <a16:creationId xmlns:a16="http://schemas.microsoft.com/office/drawing/2014/main" id="{C8C52BD1-76AA-4D77-8BEF-EF55D27AC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/>
          <a:stretch/>
        </p:blipFill>
        <p:spPr bwMode="auto">
          <a:xfrm>
            <a:off x="8145625" y="1891038"/>
            <a:ext cx="3387012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inversion of control">
            <a:extLst>
              <a:ext uri="{FF2B5EF4-FFF2-40B4-BE49-F238E27FC236}">
                <a16:creationId xmlns:a16="http://schemas.microsoft.com/office/drawing/2014/main" id="{A9C80BBB-BC03-463E-A522-9ACF4A55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r="45656"/>
          <a:stretch/>
        </p:blipFill>
        <p:spPr bwMode="auto">
          <a:xfrm>
            <a:off x="8145625" y="4543606"/>
            <a:ext cx="3387012" cy="23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3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1D2-92C3-40D3-90C7-CAEA00F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DC60-5BF2-4B1F-8E18-5D9703AA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for definitions typically relating an abstraction to a concrete class</a:t>
            </a:r>
          </a:p>
          <a:p>
            <a:pPr lvl="1"/>
            <a:r>
              <a:rPr lang="en-US" dirty="0"/>
              <a:t>Think of it as a bucket</a:t>
            </a:r>
          </a:p>
          <a:p>
            <a:r>
              <a:rPr lang="en-US" dirty="0"/>
              <a:t>Core functionality</a:t>
            </a:r>
          </a:p>
          <a:p>
            <a:pPr lvl="1"/>
            <a:r>
              <a:rPr lang="en-US" dirty="0"/>
              <a:t>Provide facility to register classes related to an interface</a:t>
            </a:r>
          </a:p>
          <a:p>
            <a:pPr lvl="1"/>
            <a:r>
              <a:rPr lang="en-US" dirty="0"/>
              <a:t>Provide facility for resolving a request from a given interface</a:t>
            </a:r>
          </a:p>
          <a:p>
            <a:r>
              <a:rPr lang="en-US" dirty="0"/>
              <a:t>So it’s about registration and resolving</a:t>
            </a:r>
          </a:p>
          <a:p>
            <a:r>
              <a:rPr lang="en-US" dirty="0"/>
              <a:t>Push mechanism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353-7623-43DD-8A01-8043A224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941E-D731-4737-BCB6-2528A4C5E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Registrations or type associations can be achieved in different ways depending on the container you are using</a:t>
            </a:r>
          </a:p>
          <a:p>
            <a:r>
              <a:rPr lang="en-US" dirty="0"/>
              <a:t>Procedural (fluent interface)</a:t>
            </a:r>
          </a:p>
          <a:p>
            <a:pPr lvl="1"/>
            <a:r>
              <a:rPr lang="en-US" dirty="0"/>
              <a:t>Unity, </a:t>
            </a:r>
            <a:r>
              <a:rPr lang="en-US" dirty="0" err="1"/>
              <a:t>Ninject</a:t>
            </a:r>
            <a:r>
              <a:rPr lang="en-US" dirty="0"/>
              <a:t>, Castle Windsor, </a:t>
            </a:r>
            <a:r>
              <a:rPr lang="en-US" dirty="0" err="1"/>
              <a:t>StructureMap</a:t>
            </a:r>
            <a:r>
              <a:rPr lang="en-US" dirty="0"/>
              <a:t>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Spring.net, </a:t>
            </a:r>
            <a:r>
              <a:rPr lang="en-US" dirty="0" err="1"/>
              <a:t>Autofac</a:t>
            </a:r>
            <a:endParaRPr lang="en-US" dirty="0"/>
          </a:p>
          <a:p>
            <a:r>
              <a:rPr lang="en-US" dirty="0"/>
              <a:t>Declarative (with attributes)</a:t>
            </a:r>
          </a:p>
          <a:p>
            <a:pPr lvl="1"/>
            <a:r>
              <a:rPr lang="en-US" dirty="0"/>
              <a:t>MEF</a:t>
            </a:r>
          </a:p>
          <a:p>
            <a:r>
              <a:rPr lang="en-US" dirty="0"/>
              <a:t>Registrations only needs to be done once. Mostly done in some kind of bootstrapper.</a:t>
            </a:r>
          </a:p>
        </p:txBody>
      </p:sp>
    </p:spTree>
    <p:extLst>
      <p:ext uri="{BB962C8B-B14F-4D97-AF65-F5344CB8AC3E}">
        <p14:creationId xmlns:p14="http://schemas.microsoft.com/office/powerpoint/2010/main" val="173957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264-01E6-4F3A-80DE-F793366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F98-F154-449B-AF58-5E5B874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process</a:t>
            </a:r>
          </a:p>
          <a:p>
            <a:pPr lvl="1"/>
            <a:r>
              <a:rPr lang="en-US" dirty="0"/>
              <a:t>Recursively resolving dependencies</a:t>
            </a:r>
          </a:p>
          <a:p>
            <a:pPr lvl="1"/>
            <a:r>
              <a:rPr lang="en-US" dirty="0"/>
              <a:t>Requesting one class from the container starts a chain reaction</a:t>
            </a:r>
          </a:p>
          <a:p>
            <a:pPr fontAlgn="base"/>
            <a:r>
              <a:rPr lang="en-US" dirty="0"/>
              <a:t>Different mechanisms​</a:t>
            </a:r>
          </a:p>
          <a:p>
            <a:pPr lvl="1" fontAlgn="base"/>
            <a:r>
              <a:rPr lang="en-US" dirty="0"/>
              <a:t>Constructor injection​ (most common)</a:t>
            </a:r>
          </a:p>
          <a:p>
            <a:pPr lvl="1" fontAlgn="base"/>
            <a:r>
              <a:rPr lang="en-US" dirty="0"/>
              <a:t>Properties injection​ </a:t>
            </a:r>
          </a:p>
          <a:p>
            <a:pPr lvl="1" fontAlgn="base"/>
            <a:r>
              <a:rPr lang="en-US" dirty="0"/>
              <a:t>Interface injection​ (never used this)</a:t>
            </a:r>
          </a:p>
          <a:p>
            <a:pPr lvl="1" fontAlgn="base"/>
            <a:r>
              <a:rPr lang="en-US" dirty="0"/>
              <a:t>Method injection (most frameworks don’t support this)​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6825D-F6EE-4A11-BCE3-2AEAB3922A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Demo </a:t>
            </a:r>
            <a:r>
              <a:rPr lang="en-US"/>
              <a:t>DI.PoorMansContainer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0D8AF-D449-411E-A0C7-F60B9621E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C8-2473-45B1-B82F-DD6C05277A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1037-EADB-477C-8606-F30C33C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322-CC3E-42D1-83D1-DDC6414C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002-AF0E-4D4A-AF67-7279605B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20" y="2887710"/>
            <a:ext cx="5753599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AD0-8CD0-471C-B019-82365CC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BE38-EF81-4676-94B7-5BBB69A9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 ​</a:t>
            </a:r>
          </a:p>
          <a:p>
            <a:pPr fontAlgn="base"/>
            <a:r>
              <a:rPr lang="en-US" dirty="0"/>
              <a:t>First version in 2007​</a:t>
            </a:r>
          </a:p>
          <a:p>
            <a:pPr fontAlgn="base"/>
            <a:r>
              <a:rPr lang="en-US" dirty="0"/>
              <a:t>Simple​</a:t>
            </a:r>
          </a:p>
          <a:p>
            <a:pPr fontAlgn="base"/>
            <a:r>
              <a:rPr lang="en-US" dirty="0"/>
              <a:t>Extensible​</a:t>
            </a:r>
          </a:p>
          <a:p>
            <a:pPr fontAlgn="base"/>
            <a:r>
              <a:rPr lang="en-US" dirty="0"/>
              <a:t>Good community -&gt; a lot of </a:t>
            </a:r>
            <a:r>
              <a:rPr lang="en-US" dirty="0" err="1"/>
              <a:t>nuget</a:t>
            </a:r>
            <a:r>
              <a:rPr lang="en-US" dirty="0"/>
              <a:t> packages​</a:t>
            </a:r>
          </a:p>
        </p:txBody>
      </p:sp>
    </p:spTree>
    <p:extLst>
      <p:ext uri="{BB962C8B-B14F-4D97-AF65-F5344CB8AC3E}">
        <p14:creationId xmlns:p14="http://schemas.microsoft.com/office/powerpoint/2010/main" val="162711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2F77-B3C7-4FE8-9207-DF2F1BD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FCAA-B5C1-4810-A41B-C0CACD4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IoC</a:t>
            </a:r>
            <a:r>
              <a:rPr lang="en-US" dirty="0"/>
              <a:t> container from Microsoft​</a:t>
            </a:r>
          </a:p>
          <a:p>
            <a:pPr fontAlgn="base"/>
            <a:r>
              <a:rPr lang="en-US" dirty="0"/>
              <a:t>Delivered by the patterns and practices team​</a:t>
            </a:r>
          </a:p>
          <a:p>
            <a:pPr fontAlgn="base"/>
            <a:r>
              <a:rPr lang="en-US" dirty="0"/>
              <a:t>Part of the </a:t>
            </a:r>
            <a:r>
              <a:rPr lang="en-US" dirty="0" err="1"/>
              <a:t>Entreprise</a:t>
            </a:r>
            <a:r>
              <a:rPr lang="en-US" dirty="0"/>
              <a:t> Library​</a:t>
            </a:r>
          </a:p>
          <a:p>
            <a:pPr fontAlgn="base"/>
            <a:r>
              <a:rPr lang="en-US" dirty="0"/>
              <a:t>Can be downloaded together with the </a:t>
            </a:r>
            <a:r>
              <a:rPr lang="en-US" dirty="0" err="1"/>
              <a:t>Entreprise</a:t>
            </a:r>
            <a:r>
              <a:rPr lang="en-US" dirty="0"/>
              <a:t> Library or as a </a:t>
            </a:r>
            <a:r>
              <a:rPr lang="en-US" dirty="0" err="1"/>
              <a:t>Nuget</a:t>
            </a:r>
            <a:r>
              <a:rPr lang="en-US" dirty="0"/>
              <a:t> package​</a:t>
            </a:r>
          </a:p>
          <a:p>
            <a:pPr fontAlgn="base"/>
            <a:r>
              <a:rPr lang="en-US" dirty="0"/>
              <a:t>Is extensible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0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B11D-76DB-4E43-898E-6B1FF4A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Castle Windsor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0687-02E7-4AAE-AA0F-CA4DFF38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 source </a:t>
            </a:r>
            <a:r>
              <a:rPr lang="en-US" dirty="0" err="1"/>
              <a:t>IoC</a:t>
            </a:r>
            <a:r>
              <a:rPr lang="en-US" dirty="0"/>
              <a:t> container​</a:t>
            </a:r>
          </a:p>
          <a:p>
            <a:pPr fontAlgn="base"/>
            <a:r>
              <a:rPr lang="en-US" dirty="0"/>
              <a:t>Part of the Castle project​</a:t>
            </a:r>
          </a:p>
          <a:p>
            <a:pPr fontAlgn="base"/>
            <a:r>
              <a:rPr lang="en-US" dirty="0"/>
              <a:t>Set of tools for .NET and </a:t>
            </a:r>
            <a:r>
              <a:rPr lang="en-US" dirty="0" err="1"/>
              <a:t>Xaml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One of the first </a:t>
            </a:r>
            <a:r>
              <a:rPr lang="en-US" dirty="0" err="1"/>
              <a:t>IoC</a:t>
            </a:r>
            <a:r>
              <a:rPr lang="en-US" dirty="0"/>
              <a:t> containers for .NET​</a:t>
            </a:r>
          </a:p>
          <a:p>
            <a:pPr fontAlgn="base"/>
            <a:r>
              <a:rPr lang="en-US" dirty="0"/>
              <a:t>Creator also worked on MEF as a program manager at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5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Focus on?</a:t>
            </a:r>
          </a:p>
          <a:p>
            <a:r>
              <a:rPr lang="en-US" sz="1850" dirty="0"/>
              <a:t>Familiar with .NET landscape?</a:t>
            </a:r>
          </a:p>
          <a:p>
            <a:r>
              <a:rPr lang="en-US" dirty="0"/>
              <a:t>Experienced with IOC?</a:t>
            </a:r>
          </a:p>
        </p:txBody>
      </p:sp>
    </p:spTree>
    <p:extLst>
      <p:ext uri="{BB962C8B-B14F-4D97-AF65-F5344CB8AC3E}">
        <p14:creationId xmlns:p14="http://schemas.microsoft.com/office/powerpoint/2010/main" val="19602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Open-source </a:t>
            </a:r>
            <a:r>
              <a:rPr lang="en-US" dirty="0" err="1"/>
              <a:t>IoC</a:t>
            </a:r>
            <a:r>
              <a:rPr lang="en-US" dirty="0"/>
              <a:t> container originally developed on Google Code​</a:t>
            </a:r>
          </a:p>
          <a:p>
            <a:pPr fontAlgn="base"/>
            <a:r>
              <a:rPr lang="en-US" dirty="0"/>
              <a:t>Was the first to also windows phone and windows store apps​</a:t>
            </a:r>
          </a:p>
          <a:p>
            <a:pPr fontAlgn="base"/>
            <a:r>
              <a:rPr lang="en-US" dirty="0"/>
              <a:t>Works with a Builder constructed with lambda’s​. The container is created by the builder.</a:t>
            </a:r>
          </a:p>
          <a:p>
            <a:pPr fontAlgn="base"/>
            <a:r>
              <a:rPr lang="en-US" dirty="0"/>
              <a:t>Gaining a lot of popularity over the last years​</a:t>
            </a:r>
          </a:p>
          <a:p>
            <a:pPr fontAlgn="base"/>
            <a:r>
              <a:rPr lang="en-US" dirty="0"/>
              <a:t>Allows injection via xml configuration -&gt; change wiring without recompiling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7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64CC-7CAA-4D34-82D9-30015087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DFE-D79C-4683-A277-64E73E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Built-in</a:t>
            </a:r>
          </a:p>
          <a:p>
            <a:pPr fontAlgn="base"/>
            <a:r>
              <a:rPr lang="en-US" dirty="0"/>
              <a:t>Fluent API</a:t>
            </a:r>
          </a:p>
          <a:p>
            <a:pPr fontAlgn="base"/>
            <a:r>
              <a:rPr lang="en-US" dirty="0"/>
              <a:t>Really fast</a:t>
            </a:r>
          </a:p>
          <a:p>
            <a:pPr fontAlgn="base"/>
            <a:r>
              <a:rPr lang="en-US" dirty="0"/>
              <a:t>Default in ASP .NET Core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1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E63C0-8C1D-4874-92DF-513C4E833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DI.Containers.*</a:t>
            </a:r>
          </a:p>
        </p:txBody>
      </p:sp>
    </p:spTree>
    <p:extLst>
      <p:ext uri="{BB962C8B-B14F-4D97-AF65-F5344CB8AC3E}">
        <p14:creationId xmlns:p14="http://schemas.microsoft.com/office/powerpoint/2010/main" val="3805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7B5-7B3E-4538-80B7-87198069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and licensing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3E00EC-6118-4C39-BFB1-2105782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55247"/>
              </p:ext>
            </p:extLst>
          </p:nvPr>
        </p:nvGraphicFramePr>
        <p:xfrm>
          <a:off x="1595891" y="3154681"/>
          <a:ext cx="8389552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7388">
                  <a:extLst>
                    <a:ext uri="{9D8B030D-6E8A-4147-A177-3AD203B41FA5}">
                      <a16:colId xmlns:a16="http://schemas.microsoft.com/office/drawing/2014/main" val="1389925930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14242161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3462690191"/>
                    </a:ext>
                  </a:extLst>
                </a:gridCol>
                <a:gridCol w="2097388">
                  <a:extLst>
                    <a:ext uri="{9D8B030D-6E8A-4147-A177-3AD203B41FA5}">
                      <a16:colId xmlns:a16="http://schemas.microsoft.com/office/drawing/2014/main" val="23394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required </a:t>
                      </a:r>
                      <a:r>
                        <a:rPr lang="en-US" dirty="0" err="1"/>
                        <a:t>dlls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Size(kB)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7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6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6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5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9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37EB-DF96-4AC0-BC6E-FAD3D9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0CEE-0528-4D82-A9C7-A72700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Registration/configuration flavor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BC37-1C98-43CC-B92A-43D46C1C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15535"/>
              </p:ext>
            </p:extLst>
          </p:nvPr>
        </p:nvGraphicFramePr>
        <p:xfrm>
          <a:off x="204186" y="3107759"/>
          <a:ext cx="11816180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45">
                  <a:extLst>
                    <a:ext uri="{9D8B030D-6E8A-4147-A177-3AD203B41FA5}">
                      <a16:colId xmlns:a16="http://schemas.microsoft.com/office/drawing/2014/main" val="2384167108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274369558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1769870355"/>
                    </a:ext>
                  </a:extLst>
                </a:gridCol>
                <a:gridCol w="2954045">
                  <a:extLst>
                    <a:ext uri="{9D8B030D-6E8A-4147-A177-3AD203B41FA5}">
                      <a16:colId xmlns:a16="http://schemas.microsoft.com/office/drawing/2014/main" val="315016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but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9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Ninject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via </a:t>
                      </a:r>
                      <a:r>
                        <a:rPr lang="en-US" dirty="0" err="1"/>
                        <a:t>Ninject.Extensions</a:t>
                      </a:r>
                      <a:r>
                        <a:rPr lang="en-US" dirty="0"/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Autofac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4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Structuremap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6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5F0-DB7D-4504-B361-33B80981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5CA69-9E96-4477-9FE8-50DD2559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25" y="2033925"/>
            <a:ext cx="7164190" cy="43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 fontAlgn="base"/>
            <a:r>
              <a:rPr lang="en-US" dirty="0"/>
              <a:t>Benchmarks</a:t>
            </a:r>
            <a:endParaRPr lang="nl-NL" dirty="0"/>
          </a:p>
          <a:p>
            <a:pPr marL="742315" lvl="1" indent="-285115"/>
            <a:r>
              <a:rPr lang="en-US" dirty="0">
                <a:hlinkClick r:id="rId3"/>
              </a:rPr>
              <a:t>https://github.com/danielpalme/IocPerformance</a:t>
            </a:r>
          </a:p>
          <a:p>
            <a:pPr marL="342265" indent="-342265"/>
            <a:r>
              <a:rPr lang="en-US" dirty="0"/>
              <a:t>Community</a:t>
            </a:r>
          </a:p>
          <a:p>
            <a:pPr marL="342265" indent="-342265"/>
            <a:r>
              <a:rPr lang="en-US" dirty="0"/>
              <a:t>Active development</a:t>
            </a:r>
          </a:p>
          <a:p>
            <a:pPr marL="342265" indent="-342265"/>
            <a:r>
              <a:rPr lang="en-US" dirty="0"/>
              <a:t>Documentation</a:t>
            </a:r>
          </a:p>
          <a:p>
            <a:pPr marL="342265" indent="-342265"/>
            <a:r>
              <a:rPr lang="en-US" dirty="0"/>
              <a:t>Extensions</a:t>
            </a:r>
          </a:p>
          <a:p>
            <a:pPr marL="342265" indent="-342265"/>
            <a:r>
              <a:rPr lang="en-US" dirty="0"/>
              <a:t>Reputation of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8281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33B-4716-47C7-9712-5B4EB3D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CC54-F861-45D6-A305-288B78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/>
            <a:r>
              <a:rPr lang="en-US" dirty="0"/>
              <a:t>Transient​</a:t>
            </a:r>
          </a:p>
          <a:p>
            <a:pPr lvl="1" fontAlgn="base"/>
            <a:r>
              <a:rPr lang="en-US" dirty="0"/>
              <a:t>Resolved instance kept until parent goes away​</a:t>
            </a:r>
          </a:p>
          <a:p>
            <a:pPr lvl="1" fontAlgn="base"/>
            <a:r>
              <a:rPr lang="en-US" dirty="0"/>
              <a:t>Default in most containers​</a:t>
            </a:r>
          </a:p>
          <a:p>
            <a:pPr fontAlgn="base"/>
            <a:r>
              <a:rPr lang="en-US" dirty="0"/>
              <a:t>Singleton​</a:t>
            </a:r>
          </a:p>
          <a:p>
            <a:pPr lvl="1" fontAlgn="base"/>
            <a:r>
              <a:rPr lang="en-US" dirty="0"/>
              <a:t>Shared instance​</a:t>
            </a:r>
          </a:p>
          <a:p>
            <a:pPr lvl="1" fontAlgn="base"/>
            <a:r>
              <a:rPr lang="en-US" dirty="0"/>
              <a:t>Resolve request returns the same instance until container goes away​</a:t>
            </a:r>
          </a:p>
          <a:p>
            <a:pPr lvl="1" fontAlgn="base"/>
            <a:r>
              <a:rPr lang="en-US" dirty="0"/>
              <a:t>Be careful with threads​</a:t>
            </a:r>
          </a:p>
          <a:p>
            <a:pPr marL="342265" indent="-342265" fontAlgn="base"/>
            <a:r>
              <a:rPr lang="en-US"/>
              <a:t>Scoped</a:t>
            </a:r>
            <a:endParaRPr lang="en-US" dirty="0"/>
          </a:p>
          <a:p>
            <a:pPr marL="742315" lvl="1" indent="-285115" fontAlgn="base"/>
            <a:r>
              <a:rPr lang="en-US"/>
              <a:t>Every http request</a:t>
            </a:r>
            <a:endParaRPr lang="en-US" sz="1700" dirty="0"/>
          </a:p>
          <a:p>
            <a:pPr marL="742315" lvl="1" indent="-285115" fontAlgn="base"/>
            <a:r>
              <a:rPr lang="en-US" sz="1700" err="1"/>
              <a:t>Dbcontext</a:t>
            </a:r>
            <a:r>
              <a:rPr lang="en-US" sz="1700" dirty="0"/>
              <a:t> of EF you don’t want to share this with other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6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6580-D670-4324-B568-80AE983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5A5-DBCB-4732-B9A4-96BE0D85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How are objects coming from a container disposed?</a:t>
            </a:r>
          </a:p>
          <a:p>
            <a:r>
              <a:rPr lang="en-US" dirty="0"/>
              <a:t>In a regular program the instance is garbage collected when out of scope </a:t>
            </a:r>
          </a:p>
          <a:p>
            <a:r>
              <a:rPr lang="en-US" dirty="0"/>
              <a:t>In general the rule is only call Dispose() on object you are the owner</a:t>
            </a:r>
          </a:p>
          <a:p>
            <a:pPr marL="742315" lvl="1" indent="-285115"/>
            <a:r>
              <a:rPr lang="en-US" dirty="0"/>
              <a:t>Objects you </a:t>
            </a:r>
            <a:r>
              <a:rPr lang="en-US" err="1"/>
              <a:t>newed</a:t>
            </a:r>
            <a:endParaRPr lang="en-US"/>
          </a:p>
          <a:p>
            <a:r>
              <a:rPr lang="en-US" dirty="0"/>
              <a:t>You can not assume you are the only consumer of the object</a:t>
            </a:r>
          </a:p>
          <a:p>
            <a:pPr marL="342265" indent="-342265" fontAlgn="base"/>
            <a:r>
              <a:rPr lang="en-US" err="1"/>
              <a:t>IoC</a:t>
            </a:r>
            <a:r>
              <a:rPr lang="en-US" dirty="0"/>
              <a:t> containers don’t know when dispose was called on an instance​</a:t>
            </a:r>
          </a:p>
          <a:p>
            <a:pPr fontAlgn="base"/>
            <a:r>
              <a:rPr lang="en-US" dirty="0"/>
              <a:t>When the container is disposed the instances get disposed​</a:t>
            </a:r>
          </a:p>
          <a:p>
            <a:pPr marL="342265" indent="-342265"/>
            <a:r>
              <a:rPr lang="en-US"/>
              <a:t>Or you can tell the container when to dispose by defining a scope if it is supported by the container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51185-03E1-478A-B7DE-91E3CD7C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instance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62F1-BC2B-41FA-953F-965E7234D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1975E-5B26-4CAB-A0E5-4B89E7966A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824D-8968-4953-9618-F839B7B4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3D1-E843-4EC3-A90D-FF58968E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265" indent="-342265"/>
            <a:r>
              <a:rPr lang="en-US" dirty="0"/>
              <a:t>Questions just ask them</a:t>
            </a:r>
          </a:p>
          <a:p>
            <a:pPr marL="342265" indent="-342265"/>
            <a:r>
              <a:rPr lang="en-US" dirty="0"/>
              <a:t>Part 1:  8.30-12.30</a:t>
            </a:r>
          </a:p>
          <a:p>
            <a:pPr marL="342265" indent="-342265"/>
            <a:r>
              <a:rPr lang="en-US" dirty="0"/>
              <a:t>Part 2: 13:30-17.00</a:t>
            </a:r>
          </a:p>
          <a:p>
            <a:pPr marL="342265" indent="-342265"/>
            <a:r>
              <a:rPr lang="en-US" dirty="0"/>
              <a:t>Break in between just ask for it</a:t>
            </a:r>
          </a:p>
          <a:p>
            <a:pPr marL="342265" indent="-342265"/>
            <a:r>
              <a:rPr lang="en-US" dirty="0"/>
              <a:t>Demo's and slides can be found on Bitbucket</a:t>
            </a:r>
          </a:p>
          <a:p>
            <a:pPr marL="342265" indent="-342265"/>
            <a:r>
              <a:rPr lang="en-US" dirty="0" err="1"/>
              <a:t>Demo's</a:t>
            </a:r>
            <a:r>
              <a:rPr lang="en-US" dirty="0"/>
              <a:t> are prepared on</a:t>
            </a:r>
          </a:p>
          <a:p>
            <a:pPr marL="742315" lvl="1" indent="-285115"/>
            <a:r>
              <a:rPr lang="en-US" dirty="0"/>
              <a:t>Visual Studio 2019</a:t>
            </a:r>
          </a:p>
          <a:p>
            <a:pPr marL="742315" lvl="1" indent="-285115"/>
            <a:r>
              <a:rPr lang="en-US" dirty="0"/>
              <a:t>Dotnet core 3.1</a:t>
            </a:r>
          </a:p>
          <a:p>
            <a:pPr marL="742315" lvl="1" indent="-285115"/>
            <a:r>
              <a:rPr lang="en-US" dirty="0"/>
              <a:t>.NET 4.8</a:t>
            </a:r>
          </a:p>
          <a:p>
            <a:pPr marL="342265" indent="-342265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5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EE47-9065-43CA-8D47-D25B9D8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Autowiring</a:t>
            </a:r>
            <a:r>
              <a:rPr lang="en-US" dirty="0"/>
              <a:t>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0E97-0449-4462-8470-EF60513A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registrations in big applications is a lot of work</a:t>
            </a:r>
          </a:p>
          <a:p>
            <a:r>
              <a:rPr lang="en-US" dirty="0"/>
              <a:t>Sometimes you want to work based on conventions</a:t>
            </a:r>
          </a:p>
          <a:p>
            <a:r>
              <a:rPr lang="en-US" dirty="0"/>
              <a:t>More dynamic</a:t>
            </a:r>
          </a:p>
          <a:p>
            <a:r>
              <a:rPr lang="en-US" dirty="0"/>
              <a:t>Accomplished via assembly scanning</a:t>
            </a:r>
          </a:p>
        </p:txBody>
      </p:sp>
    </p:spTree>
    <p:extLst>
      <p:ext uri="{BB962C8B-B14F-4D97-AF65-F5344CB8AC3E}">
        <p14:creationId xmlns:p14="http://schemas.microsoft.com/office/powerpoint/2010/main" val="333315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F83D5-F32A-4860-B4F2-199112842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Autowiring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6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your application grows the bootstrap code for DI also grows</a:t>
            </a:r>
          </a:p>
          <a:p>
            <a:pPr lvl="1"/>
            <a:r>
              <a:rPr lang="en-US" dirty="0"/>
              <a:t>How to organize these registrations?</a:t>
            </a:r>
          </a:p>
          <a:p>
            <a:r>
              <a:rPr lang="en-US" dirty="0"/>
              <a:t>A module is a small class that can be used to bundle up a set of related components behind a ‘facade’ to simplify configuration and deployment. </a:t>
            </a:r>
          </a:p>
          <a:p>
            <a:r>
              <a:rPr lang="en-US" dirty="0"/>
              <a:t>Modules do not use dependency injection themselves</a:t>
            </a:r>
          </a:p>
          <a:p>
            <a:r>
              <a:rPr lang="en-US" dirty="0"/>
              <a:t>Most containers use modules for</a:t>
            </a:r>
          </a:p>
          <a:p>
            <a:pPr lvl="1"/>
            <a:r>
              <a:rPr lang="en-US" dirty="0"/>
              <a:t>Packing similar services together</a:t>
            </a:r>
          </a:p>
          <a:p>
            <a:pPr lvl="1"/>
            <a:r>
              <a:rPr lang="en-US" dirty="0"/>
              <a:t>Optional application futures (Plugin style)</a:t>
            </a:r>
          </a:p>
          <a:p>
            <a:pPr lvl="1"/>
            <a:r>
              <a:rPr lang="en-US" dirty="0"/>
              <a:t>Environment specific registrations </a:t>
            </a:r>
          </a:p>
          <a:p>
            <a:r>
              <a:rPr lang="en-US" dirty="0"/>
              <a:t>http://autofaccn.readthedocs.io/en/latest/configuration/modules.html</a:t>
            </a:r>
          </a:p>
        </p:txBody>
      </p:sp>
    </p:spTree>
    <p:extLst>
      <p:ext uri="{BB962C8B-B14F-4D97-AF65-F5344CB8AC3E}">
        <p14:creationId xmlns:p14="http://schemas.microsoft.com/office/powerpoint/2010/main" val="226312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5829-4863-4DF3-85A9-752777A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C36E-BE36-481F-86A4-4BF3E0A3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What with multiple constructors​?</a:t>
            </a:r>
          </a:p>
          <a:p>
            <a:pPr fontAlgn="base"/>
            <a:r>
              <a:rPr lang="en-US" dirty="0"/>
              <a:t>Different strategies depending on the container</a:t>
            </a:r>
          </a:p>
          <a:p>
            <a:pPr fontAlgn="base"/>
            <a:r>
              <a:rPr lang="en-US" dirty="0"/>
              <a:t>The first constructor they find in code​</a:t>
            </a:r>
          </a:p>
          <a:p>
            <a:pPr fontAlgn="base"/>
            <a:r>
              <a:rPr lang="en-US" dirty="0"/>
              <a:t>The constructor with a metadata attribute​</a:t>
            </a:r>
          </a:p>
          <a:p>
            <a:pPr lvl="1" fontAlgn="base"/>
            <a:r>
              <a:rPr lang="en-US" dirty="0"/>
              <a:t>What I don’t like here is scattering the DI containers code around in your code​</a:t>
            </a:r>
          </a:p>
          <a:p>
            <a:pPr marL="342265" indent="-342265" fontAlgn="base"/>
            <a:r>
              <a:rPr lang="en-US"/>
              <a:t>The constructor with the most parameters ​ -&gt; greedy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F4CC8-2FEC-403E-9319-D4680DA2D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constructor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A7FB4-4984-4035-898F-240E41841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D43D-8AE1-48AA-9738-6EAB1978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C04-6DDA-4E95-A15E-1C73D06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Post-construction resolve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590-5017-4F80-8F2F-D2AD200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Kicks off resolve process AFTER the class has been instantiated​</a:t>
            </a:r>
          </a:p>
          <a:p>
            <a:pPr fontAlgn="base"/>
            <a:r>
              <a:rPr lang="en-US" dirty="0"/>
              <a:t>Useful when your class is created at a certain moment in time by something else​</a:t>
            </a:r>
          </a:p>
          <a:p>
            <a:pPr lvl="1" fontAlgn="base"/>
            <a:r>
              <a:rPr lang="en-US" dirty="0" err="1"/>
              <a:t>Wcf</a:t>
            </a:r>
            <a:r>
              <a:rPr lang="en-US" dirty="0"/>
              <a:t> </a:t>
            </a:r>
            <a:r>
              <a:rPr lang="en-US" dirty="0" err="1"/>
              <a:t>servicehost</a:t>
            </a:r>
            <a:r>
              <a:rPr lang="en-US" dirty="0"/>
              <a:t> or Service Fabric </a:t>
            </a:r>
          </a:p>
          <a:p>
            <a:pPr fontAlgn="base"/>
            <a:r>
              <a:rPr lang="en-US" dirty="0"/>
              <a:t>Remember this will have to use property injection​ since the resolve process kicks off after the class is instantiated, constructor injection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8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9A859-53C6-4BA1-A0D0-049DA05CC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post-construction resolve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1FEE0-5FC2-4C99-B46F-9062A68D7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CBAF1-DB1A-4915-BD01-E816ECB94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0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34F39-EF78-41CF-A7B6-9086F7E3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with </a:t>
            </a:r>
            <a:r>
              <a:rPr lang="en-US" dirty="0"/>
              <a:t>multiple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EC02-EBC3-40D3-BB0D-8FB60915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C1D7-2F19-41B5-8289-80DDA474D4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D47C4-405E-453A-A387-DB39418F2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specific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C162-D1B2-4EFA-8F59-A529CE4E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A4C4-BB55-4603-B38C-B33A95DA5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3704F2-083F-468A-BEEB-798931275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SOLI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69B3-256D-4097-BD85-064A4031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CABE-4B4B-4107-BBC6-B0472B47F8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50" dirty="0"/>
              <a:t>Dependency inversion principle</a:t>
            </a:r>
          </a:p>
          <a:p>
            <a:r>
              <a:rPr lang="en-US" sz="1850" dirty="0"/>
              <a:t>High level modules should not depend on low level modules</a:t>
            </a:r>
          </a:p>
          <a:p>
            <a:r>
              <a:rPr lang="en-US" sz="1850" dirty="0"/>
              <a:t>Modules should depend on abstractions</a:t>
            </a:r>
          </a:p>
          <a:p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3532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296-C5F0-41E0-ABA8-FA31FE0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47-001F-4BCE-8EA7-AF62772E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</a:t>
            </a:r>
            <a:r>
              <a:rPr lang="en-US" dirty="0" err="1"/>
              <a:t>ViewModel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Used to resolve dependencies injected into </a:t>
            </a:r>
            <a:r>
              <a:rPr lang="en-US" dirty="0" err="1"/>
              <a:t>ViewModels</a:t>
            </a:r>
            <a:endParaRPr lang="en-US" dirty="0"/>
          </a:p>
          <a:p>
            <a:pPr lvl="1"/>
            <a:r>
              <a:rPr lang="en-US" dirty="0"/>
              <a:t>Used to resolve nested </a:t>
            </a:r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/>
              <a:t>ViewModels</a:t>
            </a:r>
            <a:r>
              <a:rPr lang="en-US" dirty="0"/>
              <a:t> can be tested and test dependency implementations used</a:t>
            </a:r>
          </a:p>
          <a:p>
            <a:r>
              <a:rPr lang="en-US" dirty="0"/>
              <a:t>Registrations in the App class</a:t>
            </a:r>
          </a:p>
          <a:p>
            <a:r>
              <a:rPr lang="en-US" dirty="0"/>
              <a:t>Resolved in the </a:t>
            </a:r>
            <a:r>
              <a:rPr lang="en-US" dirty="0" err="1"/>
              <a:t>MainWindow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2FFE6-05DF-4C28-BC18-4D99A48C8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WPF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F48-9668-4077-970B-66B4D074D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12FE-B69E-457D-8DC5-1B76E37331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693-3C0B-4107-8E57-69AB637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03B3-6D57-428A-881A-28A1BC7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resolve controller classes</a:t>
            </a:r>
          </a:p>
          <a:p>
            <a:pPr lvl="1"/>
            <a:r>
              <a:rPr lang="en-US" dirty="0"/>
              <a:t>Used to resolve injected dependencies into controllers</a:t>
            </a:r>
          </a:p>
          <a:p>
            <a:r>
              <a:rPr lang="en-US" dirty="0"/>
              <a:t>Can use a custom controller factory or dependency resolver</a:t>
            </a:r>
          </a:p>
          <a:p>
            <a:r>
              <a:rPr lang="en-US" dirty="0"/>
              <a:t>Controllers can be tested and test dependency implementations used</a:t>
            </a:r>
          </a:p>
          <a:p>
            <a:r>
              <a:rPr lang="en-US" dirty="0"/>
              <a:t>Most DI containers have specific NuGet integration package for each MVC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3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59A11-29F6-469D-BAD4-3AA0603A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CA1F-ED8C-4976-838E-0BBA3D161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7E399-491C-4D95-A935-96DDFA2EE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66C1B-3425-4136-95CF-183E272C9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3CCED-360F-4CF1-8270-07DDD374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9" y="442162"/>
            <a:ext cx="9448482" cy="6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F86-AC0E-4395-B385-20AB1294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A905-4210-4711-9D21-A6E38509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support for DI</a:t>
            </a:r>
          </a:p>
          <a:p>
            <a:r>
              <a:rPr lang="en-US" dirty="0"/>
              <a:t>Custom basic container implementation</a:t>
            </a:r>
          </a:p>
          <a:p>
            <a:r>
              <a:rPr lang="en-US" dirty="0"/>
              <a:t>It’s possible to plug an existing DI container into the asp net core framework</a:t>
            </a:r>
          </a:p>
          <a:p>
            <a:r>
              <a:rPr lang="en-US" dirty="0"/>
              <a:t>Asp net core is open source so all code for DI can be seen here</a:t>
            </a:r>
          </a:p>
          <a:p>
            <a:pPr lvl="1"/>
            <a:r>
              <a:rPr lang="en-US" dirty="0">
                <a:hlinkClick r:id="rId2"/>
              </a:rPr>
              <a:t>https://github.com/aspnet/DependencyInjection</a:t>
            </a:r>
            <a:endParaRPr lang="en-US" dirty="0"/>
          </a:p>
          <a:p>
            <a:r>
              <a:rPr lang="en-US" dirty="0"/>
              <a:t>https://docs.microsoft.com/en-us/aspnet/core/fundamentals/dependency-injection</a:t>
            </a:r>
          </a:p>
        </p:txBody>
      </p:sp>
    </p:spTree>
    <p:extLst>
      <p:ext uri="{BB962C8B-B14F-4D97-AF65-F5344CB8AC3E}">
        <p14:creationId xmlns:p14="http://schemas.microsoft.com/office/powerpoint/2010/main" val="367116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766D-E82A-4159-A7C7-0EFCEF8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Asp net core 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028-F5EA-47B9-A5ED-37137B5B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221-AA1A-4A4B-B8D1-F2129247E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ADA5B8-B760-4702-BB72-E5B7023CA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00B0B-C1B5-4541-B306-8E108C14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pbs.twimg.com/media/DD92JvdXsAEKEk9.jpg:large">
            <a:extLst>
              <a:ext uri="{FF2B5EF4-FFF2-40B4-BE49-F238E27FC236}">
                <a16:creationId xmlns:a16="http://schemas.microsoft.com/office/drawing/2014/main" id="{6CC2C164-AC7E-44DE-8368-3BD445E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92529"/>
            <a:ext cx="8422044" cy="64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694-1E38-4249-83AF-47BEB5D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D9AA-B700-4D7A-81BD-08384E23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Pull mechanism​</a:t>
            </a:r>
          </a:p>
          <a:p>
            <a:pPr fontAlgn="base"/>
            <a:r>
              <a:rPr lang="en-US" dirty="0"/>
              <a:t>Used when a class needs a lot of dependencies (stops constructor parameter explosion)</a:t>
            </a:r>
          </a:p>
          <a:p>
            <a:pPr fontAlgn="base"/>
            <a:r>
              <a:rPr lang="en-US" dirty="0"/>
              <a:t>Can be used instead of post construction resolve</a:t>
            </a:r>
          </a:p>
          <a:p>
            <a:pPr fontAlgn="base"/>
            <a:r>
              <a:rPr lang="en-US" dirty="0"/>
              <a:t>Returns the correct service based on a key​</a:t>
            </a:r>
          </a:p>
          <a:p>
            <a:pPr fontAlgn="base"/>
            <a:r>
              <a:rPr lang="en-US" dirty="0"/>
              <a:t>Wraps a registry which can be a dictionary, an IOC container or something else​</a:t>
            </a:r>
          </a:p>
          <a:p>
            <a:pPr lvl="1" fontAlgn="base"/>
            <a:r>
              <a:rPr lang="en-US" dirty="0"/>
              <a:t>In case DI container is wrapped -&gt; on-demand instances</a:t>
            </a:r>
          </a:p>
          <a:p>
            <a:pPr fontAlgn="base"/>
            <a:r>
              <a:rPr lang="en-US" dirty="0"/>
              <a:t>Biggest disadvantages​</a:t>
            </a:r>
          </a:p>
          <a:p>
            <a:pPr lvl="1" fontAlgn="base"/>
            <a:r>
              <a:rPr lang="en-US" dirty="0"/>
              <a:t>Only one registry -&gt; pay attention with concurrency​</a:t>
            </a:r>
          </a:p>
          <a:p>
            <a:pPr lvl="1" fontAlgn="base"/>
            <a:r>
              <a:rPr lang="en-US" dirty="0"/>
              <a:t>More vulnerable for runtime errors​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3DED-5C25-432E-A8DA-603B892B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anti-pattern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6BE3-A7F4-4796-8BAD-1EDBD69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According to some people service location is an anti-pattern</a:t>
            </a:r>
          </a:p>
          <a:p>
            <a:r>
              <a:rPr lang="en-US" dirty="0"/>
              <a:t>Originates from Mark </a:t>
            </a:r>
            <a:r>
              <a:rPr lang="en-US" dirty="0" err="1"/>
              <a:t>Seemann’s</a:t>
            </a:r>
            <a:r>
              <a:rPr lang="en-US" dirty="0"/>
              <a:t> book and blogpost</a:t>
            </a:r>
          </a:p>
          <a:p>
            <a:pPr lvl="1"/>
            <a:r>
              <a:rPr lang="en-US" dirty="0">
                <a:hlinkClick r:id="rId3"/>
              </a:rPr>
              <a:t>http://blog.ploeh.dk/2010/02/03/ServiceLocatorisanAnti-Pattern/</a:t>
            </a:r>
            <a:endParaRPr lang="en-US" dirty="0"/>
          </a:p>
          <a:p>
            <a:r>
              <a:rPr lang="en-US" dirty="0"/>
              <a:t>In short the problem is you may not see the dependencies of a class with a service locator like you see them with a DI container</a:t>
            </a:r>
          </a:p>
          <a:p>
            <a:pPr lvl="1"/>
            <a:r>
              <a:rPr lang="en-US" dirty="0"/>
              <a:t>Causing runtime errors instead of compile time errors</a:t>
            </a:r>
          </a:p>
          <a:p>
            <a:r>
              <a:rPr lang="en-US" dirty="0"/>
              <a:t>Maintenance hell</a:t>
            </a:r>
          </a:p>
          <a:p>
            <a:r>
              <a:rPr lang="en-US" dirty="0"/>
              <a:t>In my opinion it depends how you use the locator</a:t>
            </a:r>
          </a:p>
          <a:p>
            <a:r>
              <a:rPr lang="en-US" dirty="0"/>
              <a:t>https://stackoverflow.com/questions/22795459/is-servicelocator-an-anti-pattern/22795888#22795888</a:t>
            </a:r>
          </a:p>
        </p:txBody>
      </p:sp>
    </p:spTree>
    <p:extLst>
      <p:ext uri="{BB962C8B-B14F-4D97-AF65-F5344CB8AC3E}">
        <p14:creationId xmlns:p14="http://schemas.microsoft.com/office/powerpoint/2010/main" val="84172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A15E-91AA-4FAB-A648-7300D1C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60807"/>
            <a:ext cx="8761413" cy="706964"/>
          </a:xfrm>
        </p:spPr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47F89-575D-4D18-A844-C7DF22B47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2" y="2092692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640-D09A-441B-90F0-B59C31908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Dependencies and coupling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DA713-48C8-4B03-8FBA-F53A4A429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2" y="2977499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4DA226-1332-4FCD-9754-3BAE7418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 principles + </a:t>
            </a:r>
            <a:r>
              <a:rPr lang="en-US" sz="3200" dirty="0" err="1"/>
              <a:t>ioc</a:t>
            </a:r>
            <a:r>
              <a:rPr lang="en-US" sz="3200" dirty="0"/>
              <a:t>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A9FB20-0FF0-4A6C-8D76-7EEEE339D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2" y="3862306"/>
            <a:ext cx="713613" cy="62865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0EA57-6D37-400C-B74A-2539687E0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Service locators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B938E-C47C-4026-A314-7D819F96E5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1" y="4691774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1B0C40-D286-4FA5-A0D2-DFA31DDDA7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/>
              <a:t>Other techniques for object creation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88F65A-57CC-4B33-8465-C921978C5D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1" y="5576581"/>
            <a:ext cx="713613" cy="628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6E5AF-19FD-4679-B534-C8F4DE41F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Architectural styles built around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66385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263EA-CEE6-46FE-A454-547021817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service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CEE1-3C0B-4518-9BDC-9A4E2CA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C15EE-0B54-48CB-9A64-0C285C49D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2462-BBAD-4D07-A40F-D2630F46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5A91-BC9C-48E7-B2B4-AAD9ED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Gang of four design pattern​</a:t>
            </a:r>
          </a:p>
          <a:p>
            <a:pPr fontAlgn="base"/>
            <a:r>
              <a:rPr lang="en-US" dirty="0"/>
              <a:t>Uses a pull mechanism​</a:t>
            </a:r>
          </a:p>
          <a:p>
            <a:pPr fontAlgn="base"/>
            <a:r>
              <a:rPr lang="en-US" dirty="0"/>
              <a:t>Mostly done with 2 abstractions​</a:t>
            </a:r>
          </a:p>
          <a:p>
            <a:pPr lvl="1" fontAlgn="base"/>
            <a:r>
              <a:rPr lang="en-US" dirty="0"/>
              <a:t>on the factory itself​</a:t>
            </a:r>
          </a:p>
          <a:p>
            <a:pPr lvl="1" fontAlgn="base"/>
            <a:r>
              <a:rPr lang="en-US" dirty="0"/>
              <a:t>on the instance the factory creates​</a:t>
            </a:r>
          </a:p>
          <a:p>
            <a:pPr fontAlgn="base"/>
            <a:r>
              <a:rPr lang="en-US" dirty="0"/>
              <a:t>Advantage client code must not change​</a:t>
            </a:r>
          </a:p>
          <a:p>
            <a:pPr fontAlgn="base"/>
            <a:r>
              <a:rPr lang="en-US" dirty="0"/>
              <a:t>Disadvantage when we need a new concrete implementation the factory code will need to change​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08606-CD46-427D-85DF-79EA59D7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factory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63C3-F84A-47E7-BCE8-2E9096E9C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AAA75-304F-40E7-85B9-28F70A5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4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97C5C-6FA9-45E6-887A-D175749B4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42D5-C688-4236-8E79-3B4D68B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" y="108751"/>
            <a:ext cx="6180667" cy="66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09D-75DB-4048-B4BD-1B01D1F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92" y="1422920"/>
            <a:ext cx="6050097" cy="53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7481-1B34-4DAE-BA22-3020AB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C-C988-40E7-9F1D-BD74050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principle of testable code is usage of interfaces to build decoupled components</a:t>
            </a:r>
          </a:p>
          <a:p>
            <a:r>
              <a:rPr lang="en-US" dirty="0"/>
              <a:t>Containers offer different features</a:t>
            </a:r>
          </a:p>
          <a:p>
            <a:pPr lvl="1"/>
            <a:r>
              <a:rPr lang="en-US" dirty="0"/>
              <a:t>For most part, all accomplish the same thing</a:t>
            </a:r>
          </a:p>
          <a:p>
            <a:pPr lvl="1"/>
            <a:r>
              <a:rPr lang="en-US" dirty="0"/>
              <a:t>Choose the one that you like</a:t>
            </a:r>
          </a:p>
          <a:p>
            <a:r>
              <a:rPr lang="en-US" dirty="0"/>
              <a:t>Inversion of control != DI container</a:t>
            </a:r>
          </a:p>
          <a:p>
            <a:r>
              <a:rPr lang="en-US" dirty="0"/>
              <a:t>A DI container does NOT facilitate testing</a:t>
            </a:r>
          </a:p>
          <a:p>
            <a:pPr lvl="1"/>
            <a:r>
              <a:rPr lang="en-US" dirty="0"/>
              <a:t>The DI concepts do</a:t>
            </a:r>
          </a:p>
          <a:p>
            <a:r>
              <a:rPr lang="en-US" dirty="0"/>
              <a:t>Service locator is an anti-pattern -&gt; it depends</a:t>
            </a:r>
          </a:p>
        </p:txBody>
      </p:sp>
    </p:spTree>
    <p:extLst>
      <p:ext uri="{BB962C8B-B14F-4D97-AF65-F5344CB8AC3E}">
        <p14:creationId xmlns:p14="http://schemas.microsoft.com/office/powerpoint/2010/main" val="2892984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ECD5B-CED5-4A6A-85FC-6474895E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2484B-DEF7-462A-B75D-D64F914EF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F4CF5-E77D-45F0-AEF5-B9687A6B5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1BFCCA-66BD-4551-9F22-B240F93F0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E94B6-3415-4B5D-90DA-22F67D2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845596"/>
            <a:ext cx="6553768" cy="5166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D7B80D-CC69-4111-BDC1-22F5E898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9091-2DDF-41B3-B869-41D4F84D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50498-E6C0-4157-8F78-432EDD58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332" y="2603500"/>
            <a:ext cx="453871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2CF-0137-4535-ABEC-07606F5D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becomes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D5186-2F53-4A10-A2A6-437A3D5D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D13D8-10E6-4B23-9BF5-B8BF869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4" y="2204538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DCFE-00FF-4533-9563-94B361C2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00EC-8E1F-42CB-AB77-FD2D1B00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abstractions</a:t>
            </a:r>
          </a:p>
          <a:p>
            <a:r>
              <a:rPr lang="en-US" dirty="0"/>
              <a:t>Wrong cohesion</a:t>
            </a:r>
          </a:p>
          <a:p>
            <a:pPr lvl="1"/>
            <a:r>
              <a:rPr lang="en-US" dirty="0"/>
              <a:t>Which things belong together</a:t>
            </a:r>
          </a:p>
          <a:p>
            <a:r>
              <a:rPr lang="en-US" dirty="0"/>
              <a:t>2 much developer freedom</a:t>
            </a:r>
          </a:p>
          <a:p>
            <a:r>
              <a:rPr lang="en-US" dirty="0"/>
              <a:t>Coupling to frameworks and libraries</a:t>
            </a:r>
          </a:p>
          <a:p>
            <a:pPr lvl="1"/>
            <a:r>
              <a:rPr lang="en-US" dirty="0"/>
              <a:t>Utility projects</a:t>
            </a:r>
          </a:p>
          <a:p>
            <a:pPr lvl="1"/>
            <a:r>
              <a:rPr lang="en-US" dirty="0"/>
              <a:t>Frameworks scattered all over the application</a:t>
            </a:r>
          </a:p>
          <a:p>
            <a:pPr lvl="1"/>
            <a:r>
              <a:rPr lang="en-US" dirty="0"/>
              <a:t>Frameworks only help with encapsulation</a:t>
            </a:r>
          </a:p>
          <a:p>
            <a:r>
              <a:rPr lang="en-US" dirty="0"/>
              <a:t>No guidance</a:t>
            </a:r>
          </a:p>
          <a:p>
            <a:pPr lvl="1"/>
            <a:r>
              <a:rPr lang="en-US" dirty="0"/>
              <a:t>How do you start a new project?</a:t>
            </a:r>
          </a:p>
        </p:txBody>
      </p:sp>
    </p:spTree>
    <p:extLst>
      <p:ext uri="{BB962C8B-B14F-4D97-AF65-F5344CB8AC3E}">
        <p14:creationId xmlns:p14="http://schemas.microsoft.com/office/powerpoint/2010/main" val="319545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8" name="Picture 2" descr=".Net Core 2.0, ASP.NET Core 2.0, Entity Framework Core 2.0 ...">
            <a:extLst>
              <a:ext uri="{FF2B5EF4-FFF2-40B4-BE49-F238E27FC236}">
                <a16:creationId xmlns:a16="http://schemas.microsoft.com/office/drawing/2014/main" id="{54FE5809-10C9-42CA-8629-2DE9B4F4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9278" r="11576"/>
          <a:stretch/>
        </p:blipFill>
        <p:spPr bwMode="auto">
          <a:xfrm>
            <a:off x="1371599" y="2099386"/>
            <a:ext cx="8490857" cy="46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2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C352-A695-4936-9ABB-77CEBEF7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AD6B-5A6F-413D-BFE2-4DD9E510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Classes </a:t>
            </a:r>
            <a:r>
              <a:rPr lang="nl-BE" dirty="0" err="1"/>
              <a:t>that</a:t>
            </a:r>
            <a:r>
              <a:rPr lang="nl-BE" dirty="0"/>
              <a:t> change </a:t>
            </a:r>
            <a:r>
              <a:rPr lang="nl-BE" dirty="0" err="1"/>
              <a:t>together</a:t>
            </a:r>
            <a:r>
              <a:rPr lang="nl-BE" dirty="0"/>
              <a:t>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packaged</a:t>
            </a:r>
            <a:r>
              <a:rPr lang="nl-BE" dirty="0"/>
              <a:t> </a:t>
            </a:r>
            <a:r>
              <a:rPr lang="nl-BE" dirty="0" err="1"/>
              <a:t>together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Deployment deliverables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Separation</a:t>
            </a:r>
            <a:r>
              <a:rPr lang="nl-BE" dirty="0"/>
              <a:t> of concerns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Applies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classes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Establish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seperate</a:t>
            </a:r>
            <a:r>
              <a:rPr lang="nl-BE" dirty="0"/>
              <a:t> </a:t>
            </a:r>
            <a:r>
              <a:rPr lang="nl-BE" dirty="0" err="1"/>
              <a:t>behaviours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</a:t>
            </a:r>
            <a:r>
              <a:rPr lang="nl-BE" dirty="0" err="1"/>
              <a:t>responsibilities</a:t>
            </a:r>
            <a:r>
              <a:rPr lang="nl-BE" dirty="0"/>
              <a:t> in a system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Remember</a:t>
            </a:r>
            <a:r>
              <a:rPr lang="nl-BE" dirty="0"/>
              <a:t> a class </a:t>
            </a:r>
            <a:r>
              <a:rPr lang="nl-BE" dirty="0" err="1"/>
              <a:t>should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responsible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one</a:t>
            </a:r>
            <a:r>
              <a:rPr lang="nl-BE" dirty="0"/>
              <a:t> </a:t>
            </a:r>
            <a:r>
              <a:rPr lang="nl-BE" dirty="0" err="1"/>
              <a:t>thing</a:t>
            </a:r>
            <a:r>
              <a:rPr lang="nl-BE" dirty="0"/>
              <a:t>,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same</a:t>
            </a:r>
            <a:r>
              <a:rPr lang="nl-BE" dirty="0"/>
              <a:t> is </a:t>
            </a:r>
            <a:r>
              <a:rPr lang="nl-BE" dirty="0" err="1"/>
              <a:t>true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components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3A06-35FE-4630-97FE-0BBAA33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try to solve this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A958-2641-41EB-A418-84847E3F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BE" dirty="0"/>
              <a:t>A </a:t>
            </a:r>
            <a:r>
              <a:rPr lang="nl-BE" dirty="0" err="1"/>
              <a:t>written</a:t>
            </a:r>
            <a:r>
              <a:rPr lang="nl-BE" dirty="0"/>
              <a:t> guide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Publisher is a </a:t>
            </a:r>
            <a:r>
              <a:rPr lang="nl-BE" dirty="0" err="1"/>
              <a:t>developer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lot's</a:t>
            </a:r>
            <a:r>
              <a:rPr lang="nl-BE" dirty="0"/>
              <a:t> of </a:t>
            </a:r>
            <a:r>
              <a:rPr lang="nl-BE" dirty="0" err="1"/>
              <a:t>experience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Several</a:t>
            </a:r>
            <a:r>
              <a:rPr lang="nl-BE" dirty="0"/>
              <a:t> </a:t>
            </a:r>
            <a:r>
              <a:rPr lang="nl-BE" dirty="0" err="1"/>
              <a:t>custom</a:t>
            </a:r>
            <a:r>
              <a:rPr lang="nl-BE" dirty="0"/>
              <a:t> project templates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much</a:t>
            </a:r>
            <a:r>
              <a:rPr lang="nl-BE" dirty="0"/>
              <a:t> </a:t>
            </a:r>
            <a:r>
              <a:rPr lang="nl-BE" dirty="0" err="1"/>
              <a:t>responsability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</a:t>
            </a:r>
            <a:r>
              <a:rPr lang="nl-BE" dirty="0" err="1"/>
              <a:t>developers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Code reviews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Guidance</a:t>
            </a:r>
            <a:r>
              <a:rPr lang="nl-BE" dirty="0"/>
              <a:t> </a:t>
            </a:r>
            <a:r>
              <a:rPr lang="nl-BE" dirty="0" err="1"/>
              <a:t>automation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Best approach</a:t>
            </a:r>
            <a:r>
              <a:rPr lang="en-US" dirty="0"/>
              <a:t>​</a:t>
            </a:r>
          </a:p>
          <a:p>
            <a:pPr lvl="1" fontAlgn="base"/>
            <a:r>
              <a:rPr lang="nl-BE" dirty="0" err="1"/>
              <a:t>Problems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get </a:t>
            </a:r>
            <a:r>
              <a:rPr lang="nl-BE" dirty="0" err="1"/>
              <a:t>it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work</a:t>
            </a:r>
            <a:r>
              <a:rPr lang="nl-BE" dirty="0"/>
              <a:t>(</a:t>
            </a:r>
            <a:r>
              <a:rPr lang="nl-BE" dirty="0" err="1"/>
              <a:t>installation</a:t>
            </a:r>
            <a:r>
              <a:rPr lang="nl-BE" dirty="0"/>
              <a:t>, </a:t>
            </a:r>
            <a:r>
              <a:rPr lang="nl-BE" dirty="0" err="1"/>
              <a:t>errors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recipe</a:t>
            </a:r>
            <a:r>
              <a:rPr lang="nl-BE" dirty="0"/>
              <a:t>)</a:t>
            </a:r>
            <a:r>
              <a:rPr lang="en-US" dirty="0"/>
              <a:t>​</a:t>
            </a:r>
          </a:p>
          <a:p>
            <a:pPr lvl="1" fontAlgn="base"/>
            <a:r>
              <a:rPr lang="nl-BE" dirty="0"/>
              <a:t>Developers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still</a:t>
            </a:r>
            <a:r>
              <a:rPr lang="nl-BE" dirty="0"/>
              <a:t> </a:t>
            </a:r>
            <a:r>
              <a:rPr lang="nl-BE" dirty="0" err="1"/>
              <a:t>decide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logic in </a:t>
            </a:r>
            <a:r>
              <a:rPr lang="nl-BE" dirty="0" err="1"/>
              <a:t>the</a:t>
            </a:r>
            <a:r>
              <a:rPr lang="nl-BE" dirty="0"/>
              <a:t> UI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3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C6F-A535-432F-A593-30384A26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6F7A-7901-44CF-B3DF-2BDA9849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 err="1"/>
              <a:t>Not</a:t>
            </a:r>
            <a:r>
              <a:rPr lang="nl-BE" dirty="0"/>
              <a:t> design </a:t>
            </a:r>
            <a:r>
              <a:rPr lang="nl-BE" dirty="0" err="1"/>
              <a:t>patterns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structure</a:t>
            </a:r>
            <a:r>
              <a:rPr lang="nl-BE" dirty="0"/>
              <a:t> </a:t>
            </a:r>
            <a:r>
              <a:rPr lang="nl-BE" dirty="0" err="1"/>
              <a:t>your</a:t>
            </a:r>
            <a:r>
              <a:rPr lang="nl-BE" dirty="0"/>
              <a:t> solution </a:t>
            </a:r>
            <a:r>
              <a:rPr lang="nl-BE" dirty="0" err="1"/>
              <a:t>and</a:t>
            </a:r>
            <a:r>
              <a:rPr lang="nl-BE" dirty="0"/>
              <a:t> software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Keep track of </a:t>
            </a:r>
            <a:r>
              <a:rPr lang="nl-BE" dirty="0" err="1"/>
              <a:t>dependencies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Ways</a:t>
            </a:r>
            <a:r>
              <a:rPr lang="nl-BE" dirty="0"/>
              <a:t> of </a:t>
            </a:r>
            <a:r>
              <a:rPr lang="nl-BE" dirty="0" err="1"/>
              <a:t>laying</a:t>
            </a:r>
            <a:r>
              <a:rPr lang="nl-BE" dirty="0"/>
              <a:t> out </a:t>
            </a:r>
            <a:r>
              <a:rPr lang="nl-BE" dirty="0" err="1"/>
              <a:t>your</a:t>
            </a:r>
            <a:r>
              <a:rPr lang="nl-BE" dirty="0"/>
              <a:t> software/solution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coupling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cohesion</a:t>
            </a:r>
            <a:endParaRPr lang="nl-BE" dirty="0"/>
          </a:p>
          <a:p>
            <a:pPr lvl="1" fontAlgn="base"/>
            <a:r>
              <a:rPr lang="nl-BE" dirty="0"/>
              <a:t>How are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lvl="1" fontAlgn="base"/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belong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1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8F2-3909-4359-B702-E636DFB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answer on cohesion and coupling: 3 layered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7C8E-A5F4-4F99-9945-52D71715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18" y="1961965"/>
            <a:ext cx="6822604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2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5E1-A41D-4D78-8094-AB7F0BA6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263-46C1-43E9-98FD-83A2B316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layers isn’t something new </a:t>
            </a:r>
          </a:p>
          <a:p>
            <a:pPr lvl="1"/>
            <a:r>
              <a:rPr lang="en-US" dirty="0"/>
              <a:t>Think about the OSI model in networking</a:t>
            </a:r>
          </a:p>
          <a:p>
            <a:r>
              <a:rPr lang="en-US" dirty="0"/>
              <a:t>Every layer is depends on the layer beneath it</a:t>
            </a:r>
          </a:p>
          <a:p>
            <a:r>
              <a:rPr lang="en-US" dirty="0"/>
              <a:t>Every layer delegates subtasks to the layer underneath it</a:t>
            </a:r>
          </a:p>
          <a:p>
            <a:r>
              <a:rPr lang="en-US" dirty="0"/>
              <a:t>At least 3 layers but there is no guidance on the number of layers that should be used</a:t>
            </a:r>
          </a:p>
          <a:p>
            <a:r>
              <a:rPr lang="en-US" dirty="0"/>
              <a:t>In real life, you can usually count the number of layers within an application by knowing the number of tech leads previously involved on the project </a:t>
            </a:r>
          </a:p>
          <a:p>
            <a:pPr lvl="1"/>
            <a:r>
              <a:rPr lang="en-US" dirty="0"/>
              <a:t>Baklava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260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4732-239C-434C-BF72-4E13212D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8AD7-A23C-40A7-A22C-405C26A0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 business layer depends on the data layer</a:t>
            </a:r>
          </a:p>
          <a:p>
            <a:pPr fontAlgn="base"/>
            <a:r>
              <a:rPr lang="nl-BE" dirty="0"/>
              <a:t>Easy for developers to put logic in UI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Easy to pass business logic on purpose or accidentally and perform data access in UI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struggle</a:t>
            </a:r>
            <a:r>
              <a:rPr lang="nl-BE" dirty="0"/>
              <a:t> </a:t>
            </a:r>
            <a:r>
              <a:rPr lang="nl-BE" dirty="0" err="1"/>
              <a:t>with</a:t>
            </a:r>
            <a:r>
              <a:rPr lang="nl-BE" dirty="0"/>
              <a:t> </a:t>
            </a:r>
            <a:r>
              <a:rPr lang="nl-BE" dirty="0" err="1"/>
              <a:t>finding</a:t>
            </a:r>
            <a:r>
              <a:rPr lang="nl-BE" dirty="0"/>
              <a:t> correct </a:t>
            </a:r>
            <a:r>
              <a:rPr lang="nl-BE" dirty="0" err="1"/>
              <a:t>place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Product is built on top of a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which</a:t>
            </a:r>
            <a:r>
              <a:rPr lang="nl-BE" dirty="0"/>
              <a:t> </a:t>
            </a:r>
            <a:r>
              <a:rPr lang="nl-BE" dirty="0" err="1"/>
              <a:t>can</a:t>
            </a:r>
            <a:r>
              <a:rPr lang="nl-BE" dirty="0"/>
              <a:t> change over time(</a:t>
            </a:r>
            <a:r>
              <a:rPr lang="nl-BE" dirty="0" err="1"/>
              <a:t>asmx</a:t>
            </a:r>
            <a:r>
              <a:rPr lang="nl-BE" dirty="0"/>
              <a:t> → WCF)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Logic is </a:t>
            </a:r>
            <a:r>
              <a:rPr lang="nl-BE" dirty="0" err="1"/>
              <a:t>scattered</a:t>
            </a:r>
            <a:r>
              <a:rPr lang="nl-BE" dirty="0"/>
              <a:t>, hard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locate</a:t>
            </a:r>
            <a:r>
              <a:rPr lang="nl-BE" dirty="0"/>
              <a:t> code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Library </a:t>
            </a:r>
            <a:r>
              <a:rPr lang="nl-BE" dirty="0" err="1"/>
              <a:t>explosions</a:t>
            </a:r>
            <a:r>
              <a:rPr lang="nl-BE" dirty="0"/>
              <a:t>: easy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references</a:t>
            </a:r>
            <a:r>
              <a:rPr lang="nl-BE" dirty="0"/>
              <a:t> (log4net, </a:t>
            </a:r>
            <a:r>
              <a:rPr lang="nl-BE" dirty="0" err="1"/>
              <a:t>automapper</a:t>
            </a:r>
            <a:r>
              <a:rPr lang="nl-BE" dirty="0"/>
              <a:t>, IOC containers)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631-2713-4D05-84F3-B75850C2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053B-2C95-4CF0-8A87-53793E1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Ports and adapters </a:t>
            </a:r>
          </a:p>
          <a:p>
            <a:pPr lvl="1"/>
            <a:r>
              <a:rPr lang="en-US" dirty="0"/>
              <a:t>There is nothing hexagonal about the hexagonal architecture</a:t>
            </a:r>
          </a:p>
          <a:p>
            <a:pPr lvl="1"/>
            <a:r>
              <a:rPr lang="en-US" dirty="0"/>
              <a:t>Just to represent it visually and it foresees room for drawing ports and adapters</a:t>
            </a:r>
          </a:p>
          <a:p>
            <a:r>
              <a:rPr lang="en-US" dirty="0"/>
              <a:t>Introduced by Alistair Cockburn in 2000</a:t>
            </a:r>
          </a:p>
          <a:p>
            <a:r>
              <a:rPr lang="en-US" dirty="0"/>
              <a:t>He was working as a consultant and needed to stop development because a different team first had to write the data access code (integration between </a:t>
            </a:r>
            <a:r>
              <a:rPr lang="en-US" dirty="0" err="1"/>
              <a:t>smalltalk</a:t>
            </a:r>
            <a:r>
              <a:rPr lang="en-US" dirty="0"/>
              <a:t> and </a:t>
            </a:r>
            <a:r>
              <a:rPr lang="en-US" dirty="0" err="1"/>
              <a:t>rdms</a:t>
            </a:r>
            <a:r>
              <a:rPr lang="en-US" dirty="0"/>
              <a:t>)</a:t>
            </a:r>
          </a:p>
          <a:p>
            <a:r>
              <a:rPr lang="en-US" dirty="0"/>
              <a:t>Prevents the infiltration of the business logic into the UI code</a:t>
            </a:r>
          </a:p>
          <a:p>
            <a:r>
              <a:rPr lang="en-US" dirty="0"/>
              <a:t>Limits the number of layers</a:t>
            </a:r>
          </a:p>
          <a:p>
            <a:pPr lvl="1"/>
            <a:r>
              <a:rPr lang="en-US" dirty="0"/>
              <a:t>Only inside and outside the hexagon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A57E-A08B-4126-B057-362D7FA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2FD8-167C-4A04-A1B7-3A2A9226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Divide the software in 2 distinct regions</a:t>
            </a:r>
          </a:p>
          <a:p>
            <a:pPr lvl="1"/>
            <a:r>
              <a:rPr lang="en-US" dirty="0"/>
              <a:t>Inside the hexagon (the business application logic)</a:t>
            </a:r>
          </a:p>
          <a:p>
            <a:pPr marL="742315" lvl="1" indent="-285115"/>
            <a:r>
              <a:rPr lang="en-US" dirty="0"/>
              <a:t>Outside the hexagon (Infrastructure code like database code, web </a:t>
            </a:r>
            <a:r>
              <a:rPr lang="en-US" err="1"/>
              <a:t>api’s</a:t>
            </a:r>
            <a:r>
              <a:rPr lang="en-US" dirty="0"/>
              <a:t>)</a:t>
            </a:r>
          </a:p>
          <a:p>
            <a:r>
              <a:rPr lang="en-US" dirty="0"/>
              <a:t>Protect the inside with ports and adapters</a:t>
            </a:r>
          </a:p>
          <a:p>
            <a:pPr lvl="1"/>
            <a:r>
              <a:rPr lang="en-US" dirty="0"/>
              <a:t>The port is a description of the dependency, the intention</a:t>
            </a:r>
          </a:p>
          <a:p>
            <a:pPr lvl="1"/>
            <a:r>
              <a:rPr lang="en-US" dirty="0"/>
              <a:t>The adapter is what you code to bridge the domain and the dependency</a:t>
            </a:r>
          </a:p>
          <a:p>
            <a:pPr lvl="1"/>
            <a:r>
              <a:rPr lang="en-US" dirty="0"/>
              <a:t>The adapter belongs in infrastructure</a:t>
            </a:r>
          </a:p>
          <a:p>
            <a:pPr lvl="1"/>
            <a:r>
              <a:rPr lang="en-US" dirty="0"/>
              <a:t>The port belongs in the domain</a:t>
            </a:r>
          </a:p>
          <a:p>
            <a:pPr marL="742315" lvl="1" indent="-285115"/>
            <a:r>
              <a:rPr lang="en-US"/>
              <a:t>The port is to go in the hexagon/domain</a:t>
            </a:r>
            <a:endParaRPr lang="en-US" dirty="0"/>
          </a:p>
          <a:p>
            <a:pPr marL="742315" lvl="1" indent="-285115"/>
            <a:r>
              <a:rPr lang="en-US"/>
              <a:t>The adapter is to go out the hexagon/domain</a:t>
            </a:r>
            <a:endParaRPr lang="en-US" dirty="0"/>
          </a:p>
          <a:p>
            <a:r>
              <a:rPr lang="en-US" dirty="0"/>
              <a:t>Wiring is done with IOC principles</a:t>
            </a:r>
          </a:p>
          <a:p>
            <a:r>
              <a:rPr lang="en-US" dirty="0"/>
              <a:t>It’s about configurable dependencies on the left and the right side of the hexagon</a:t>
            </a:r>
          </a:p>
        </p:txBody>
      </p:sp>
    </p:spTree>
    <p:extLst>
      <p:ext uri="{BB962C8B-B14F-4D97-AF65-F5344CB8AC3E}">
        <p14:creationId xmlns:p14="http://schemas.microsoft.com/office/powerpoint/2010/main" val="1393966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9977-25F1-4DF6-A9B6-CC5DFA05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B677-8C14-4CE9-B870-A1F94069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Drivers </a:t>
            </a:r>
          </a:p>
          <a:p>
            <a:pPr lvl="1"/>
            <a:r>
              <a:rPr lang="en-US" dirty="0"/>
              <a:t>A driver could be a script, web </a:t>
            </a:r>
            <a:r>
              <a:rPr lang="en-US" dirty="0" err="1"/>
              <a:t>api</a:t>
            </a:r>
            <a:r>
              <a:rPr lang="en-US" dirty="0"/>
              <a:t>, other applications, user or automated test</a:t>
            </a:r>
          </a:p>
          <a:p>
            <a:pPr lvl="1"/>
            <a:r>
              <a:rPr lang="en-US" dirty="0"/>
              <a:t>The test is the first user of your system</a:t>
            </a:r>
          </a:p>
          <a:p>
            <a:r>
              <a:rPr lang="en-US" dirty="0"/>
              <a:t>Recipients and repositories</a:t>
            </a:r>
          </a:p>
          <a:p>
            <a:pPr lvl="1"/>
            <a:r>
              <a:rPr lang="en-US" dirty="0"/>
              <a:t>Recipients can be anything that receives notifications from the app</a:t>
            </a:r>
          </a:p>
          <a:p>
            <a:pPr lvl="1"/>
            <a:r>
              <a:rPr lang="en-US" dirty="0"/>
              <a:t>Repositories is the persistence store of the application</a:t>
            </a:r>
          </a:p>
          <a:p>
            <a:r>
              <a:rPr lang="en-US" dirty="0"/>
              <a:t>Drivers are primary actors</a:t>
            </a:r>
          </a:p>
          <a:p>
            <a:r>
              <a:rPr lang="en-US" dirty="0"/>
              <a:t>Recipients and repositories are secondary actors</a:t>
            </a:r>
          </a:p>
          <a:p>
            <a:r>
              <a:rPr lang="en-US" dirty="0"/>
              <a:t>Who starts the communication (trigger) is the primary actor</a:t>
            </a:r>
          </a:p>
          <a:p>
            <a:pPr lvl="1"/>
            <a:r>
              <a:rPr lang="en-US" dirty="0"/>
              <a:t>Primary actor knows the dependency</a:t>
            </a:r>
          </a:p>
        </p:txBody>
      </p:sp>
    </p:spTree>
    <p:extLst>
      <p:ext uri="{BB962C8B-B14F-4D97-AF65-F5344CB8AC3E}">
        <p14:creationId xmlns:p14="http://schemas.microsoft.com/office/powerpoint/2010/main" val="1272178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41E3-AFF4-432E-BB60-480B87BB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A991-8BE6-494B-B33A-B08499CA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Pizza shop example (primary actor)</a:t>
            </a:r>
          </a:p>
          <a:p>
            <a:pPr lvl="1"/>
            <a:r>
              <a:rPr lang="en-US" dirty="0"/>
              <a:t>Imagine you are the hexagon -&gt; responsible for preparing pizza</a:t>
            </a:r>
          </a:p>
          <a:p>
            <a:pPr lvl="1"/>
            <a:r>
              <a:rPr lang="en-US" dirty="0"/>
              <a:t>People can order at the table</a:t>
            </a:r>
          </a:p>
          <a:p>
            <a:pPr lvl="1"/>
            <a:r>
              <a:rPr lang="en-US" dirty="0"/>
              <a:t>People can use the drive in</a:t>
            </a:r>
          </a:p>
          <a:p>
            <a:pPr lvl="1"/>
            <a:r>
              <a:rPr lang="en-US" dirty="0"/>
              <a:t>People can order online</a:t>
            </a:r>
          </a:p>
          <a:p>
            <a:pPr lvl="1"/>
            <a:r>
              <a:rPr lang="en-US" dirty="0"/>
              <a:t>It can be the boss who just want’s to time how long it takes to get a pizza and throw it away</a:t>
            </a:r>
          </a:p>
          <a:p>
            <a:r>
              <a:rPr lang="en-US" dirty="0"/>
              <a:t>Lot’s of drivers but you are inside the hexagon and the outcome is all the same to you</a:t>
            </a:r>
          </a:p>
        </p:txBody>
      </p:sp>
    </p:spTree>
    <p:extLst>
      <p:ext uri="{BB962C8B-B14F-4D97-AF65-F5344CB8AC3E}">
        <p14:creationId xmlns:p14="http://schemas.microsoft.com/office/powerpoint/2010/main" val="32737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CDB049-1C76-411A-A1A6-C41AE06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9115" r="2941" b="23266"/>
          <a:stretch/>
        </p:blipFill>
        <p:spPr bwMode="auto">
          <a:xfrm>
            <a:off x="1231426" y="2015409"/>
            <a:ext cx="9729147" cy="47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68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12FF43-8521-4110-95CD-450E6555DB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12D7C-FE28-452A-874F-F30E60D2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0625-2941-486B-924F-596CB4E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251807" cy="62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4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39D65F-DF29-499C-BEA3-39A2CFB5A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72016-AAFC-4FB5-AB11-8007977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08395"/>
            <a:ext cx="12175309" cy="66386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41FBE-026D-49A6-A57B-943CC6F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4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6BA327-0461-4391-8FEB-AFAD305C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EC64-111C-4CD4-BA48-A203AFCA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67318-7D60-4BC0-83E9-F456316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14669"/>
            <a:ext cx="1006727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757A0-FAF7-4533-BD7B-57CBA5298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2F52-9F24-4CB9-B327-7033C01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59"/>
            <a:ext cx="12192000" cy="4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E0137-26DE-4B98-BF80-C5906B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Afbeelding 19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0297D1B-15BC-446D-B512-42B59475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1" y="671213"/>
            <a:ext cx="8436633" cy="6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79C07-2A43-44BF-8296-42606E385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Hexagonal</a:t>
            </a:r>
          </a:p>
        </p:txBody>
      </p:sp>
    </p:spTree>
    <p:extLst>
      <p:ext uri="{BB962C8B-B14F-4D97-AF65-F5344CB8AC3E}">
        <p14:creationId xmlns:p14="http://schemas.microsoft.com/office/powerpoint/2010/main" val="232287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F261-2CE1-42DD-9A34-DC914333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477E-ED7A-4712-A4FF-71B903FA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 defined in four blogposts by Jeffrey Palermo​</a:t>
            </a:r>
          </a:p>
          <a:p>
            <a:pPr lvl="1"/>
            <a:r>
              <a:rPr lang="en-US" dirty="0">
                <a:hlinkClick r:id="rId2"/>
              </a:rPr>
              <a:t>http://jeffreypalermo.com/blog/the-onion-architecture-part-1/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http://jeffreypalermo.com/blog/the-onion-architecture-part-2/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http://jeffreypalermo.com/blog/the-onion-architecture-part-3/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http://jeffreypalermo.com/blog/onion-architecture-part-4-after-four-years/</a:t>
            </a:r>
            <a:endParaRPr lang="en-US" dirty="0"/>
          </a:p>
          <a:p>
            <a:r>
              <a:rPr lang="en-US" dirty="0"/>
              <a:t>Very similar to hexagonal architecture</a:t>
            </a:r>
          </a:p>
          <a:p>
            <a:r>
              <a:rPr lang="en-US" dirty="0"/>
              <a:t>Architectural pattern where the core object model is represented in a way that does not accept dependencies on less stable code</a:t>
            </a:r>
          </a:p>
          <a:p>
            <a:r>
              <a:rPr lang="en-US" dirty="0"/>
              <a:t>Switch the direction of dependencies</a:t>
            </a:r>
          </a:p>
        </p:txBody>
      </p:sp>
    </p:spTree>
    <p:extLst>
      <p:ext uri="{BB962C8B-B14F-4D97-AF65-F5344CB8AC3E}">
        <p14:creationId xmlns:p14="http://schemas.microsoft.com/office/powerpoint/2010/main" val="3776509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53A8E-73C1-41F7-85BD-22A749229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22FEC-3ED6-432F-B411-A68148D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F22A-70CA-4BF7-8B4C-DB62DB0A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6" y="17227"/>
            <a:ext cx="9771797" cy="68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0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E4A-7D26-4F55-AC5C-EAE080D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8CF7-9D27-4D7F-A968-E0147A7B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The </a:t>
            </a:r>
            <a:r>
              <a:rPr lang="nl-BE" dirty="0" err="1"/>
              <a:t>application</a:t>
            </a:r>
            <a:r>
              <a:rPr lang="nl-BE" dirty="0"/>
              <a:t> is built </a:t>
            </a:r>
            <a:r>
              <a:rPr lang="nl-BE" dirty="0" err="1"/>
              <a:t>around</a:t>
            </a:r>
            <a:r>
              <a:rPr lang="nl-BE" dirty="0"/>
              <a:t> </a:t>
            </a:r>
            <a:r>
              <a:rPr lang="nl-BE" dirty="0" err="1"/>
              <a:t>an</a:t>
            </a:r>
            <a:r>
              <a:rPr lang="nl-BE" dirty="0"/>
              <a:t> independent object model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Inner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define</a:t>
            </a:r>
            <a:r>
              <a:rPr lang="nl-BE" dirty="0"/>
              <a:t> interfaces. Outer </a:t>
            </a:r>
            <a:r>
              <a:rPr lang="nl-BE" dirty="0" err="1"/>
              <a:t>layers</a:t>
            </a:r>
            <a:r>
              <a:rPr lang="nl-BE" dirty="0"/>
              <a:t> </a:t>
            </a:r>
            <a:r>
              <a:rPr lang="nl-BE" dirty="0" err="1"/>
              <a:t>implement</a:t>
            </a:r>
            <a:r>
              <a:rPr lang="nl-BE" dirty="0"/>
              <a:t> interfaces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Direction</a:t>
            </a:r>
            <a:r>
              <a:rPr lang="nl-BE" dirty="0"/>
              <a:t> of </a:t>
            </a:r>
            <a:r>
              <a:rPr lang="nl-BE" dirty="0" err="1"/>
              <a:t>coupling</a:t>
            </a:r>
            <a:r>
              <a:rPr lang="nl-BE" dirty="0"/>
              <a:t> is </a:t>
            </a:r>
            <a:r>
              <a:rPr lang="nl-BE" dirty="0" err="1"/>
              <a:t>toward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center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application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code </a:t>
            </a:r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be</a:t>
            </a:r>
            <a:r>
              <a:rPr lang="nl-BE" dirty="0"/>
              <a:t> </a:t>
            </a:r>
            <a:r>
              <a:rPr lang="nl-BE" dirty="0" err="1"/>
              <a:t>compiled</a:t>
            </a:r>
            <a:r>
              <a:rPr lang="nl-BE" dirty="0"/>
              <a:t> </a:t>
            </a:r>
            <a:r>
              <a:rPr lang="nl-BE" dirty="0" err="1"/>
              <a:t>and</a:t>
            </a:r>
            <a:r>
              <a:rPr lang="nl-BE" dirty="0"/>
              <a:t> run </a:t>
            </a:r>
            <a:r>
              <a:rPr lang="nl-BE" dirty="0" err="1"/>
              <a:t>seperately</a:t>
            </a:r>
            <a:r>
              <a:rPr lang="nl-BE" dirty="0"/>
              <a:t> </a:t>
            </a:r>
            <a:r>
              <a:rPr lang="nl-BE" dirty="0" err="1"/>
              <a:t>from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. (TDD)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2A92-AE19-4F19-A61C-8DF3EC33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C890-7FCD-4F2A-BEE5-6746BE29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CORE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Everything</a:t>
            </a:r>
            <a:r>
              <a:rPr lang="nl-BE" dirty="0"/>
              <a:t> </a:t>
            </a:r>
            <a:r>
              <a:rPr lang="nl-BE" dirty="0" err="1"/>
              <a:t>unique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the</a:t>
            </a:r>
            <a:r>
              <a:rPr lang="nl-BE" dirty="0"/>
              <a:t> business: domain </a:t>
            </a:r>
            <a:r>
              <a:rPr lang="nl-BE" dirty="0" err="1"/>
              <a:t>models</a:t>
            </a:r>
            <a:r>
              <a:rPr lang="nl-BE" dirty="0"/>
              <a:t>, </a:t>
            </a:r>
            <a:r>
              <a:rPr lang="nl-BE" dirty="0" err="1"/>
              <a:t>validation</a:t>
            </a:r>
            <a:r>
              <a:rPr lang="nl-BE" dirty="0"/>
              <a:t> </a:t>
            </a:r>
            <a:r>
              <a:rPr lang="nl-BE" dirty="0" err="1"/>
              <a:t>rules</a:t>
            </a:r>
            <a:r>
              <a:rPr lang="nl-BE" dirty="0"/>
              <a:t>, </a:t>
            </a:r>
            <a:r>
              <a:rPr lang="nl-BE" dirty="0" err="1"/>
              <a:t>workflows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Defines</a:t>
            </a:r>
            <a:r>
              <a:rPr lang="nl-BE" dirty="0"/>
              <a:t> </a:t>
            </a:r>
            <a:r>
              <a:rPr lang="nl-BE" dirty="0" err="1"/>
              <a:t>all</a:t>
            </a:r>
            <a:r>
              <a:rPr lang="nl-BE" dirty="0"/>
              <a:t> </a:t>
            </a:r>
            <a:r>
              <a:rPr lang="nl-BE" dirty="0" err="1"/>
              <a:t>technical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as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references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code: WCF, MVC, EF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46D-DA06-4098-844F-C7932E0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APP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B6E93-C6BE-4181-94C0-CF79C86D4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2631" r="2049" b="3357"/>
          <a:stretch/>
        </p:blipFill>
        <p:spPr bwMode="auto">
          <a:xfrm>
            <a:off x="574955" y="2099388"/>
            <a:ext cx="11042090" cy="45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12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D94-0DC6-4E8D-AA0C-23DA4F1B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63EC-9FAA-4EA0-9EC3-87D5C199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INFRASTRUCTURE</a:t>
            </a:r>
          </a:p>
          <a:p>
            <a:pPr fontAlgn="base"/>
            <a:r>
              <a:rPr lang="nl-BE" dirty="0" err="1"/>
              <a:t>Provide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CORE interfaces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Call web services, acces database, </a:t>
            </a:r>
            <a:r>
              <a:rPr lang="nl-BE" dirty="0" err="1"/>
              <a:t>logging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Can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external</a:t>
            </a:r>
            <a:r>
              <a:rPr lang="nl-BE" dirty="0"/>
              <a:t> </a:t>
            </a:r>
            <a:r>
              <a:rPr lang="nl-BE" dirty="0" err="1"/>
              <a:t>libraries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specific</a:t>
            </a:r>
            <a:r>
              <a:rPr lang="nl-BE" dirty="0"/>
              <a:t> code </a:t>
            </a:r>
            <a:r>
              <a:rPr lang="nl-BE" dirty="0" err="1"/>
              <a:t>belongs</a:t>
            </a:r>
            <a:r>
              <a:rPr lang="nl-BE" dirty="0"/>
              <a:t> here  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67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71C-292C-4C2F-B726-049F9CC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675C-FDBF-471F-9B85-B582E748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DEPENDENCY RESOLUTION</a:t>
            </a:r>
          </a:p>
          <a:p>
            <a:pPr fontAlgn="base"/>
            <a:r>
              <a:rPr lang="nl-BE" dirty="0" err="1"/>
              <a:t>Thin</a:t>
            </a:r>
            <a:r>
              <a:rPr lang="nl-BE" dirty="0"/>
              <a:t> </a:t>
            </a:r>
            <a:r>
              <a:rPr lang="nl-BE" dirty="0" err="1"/>
              <a:t>layer</a:t>
            </a:r>
            <a:r>
              <a:rPr lang="nl-BE" dirty="0"/>
              <a:t>, </a:t>
            </a:r>
            <a:r>
              <a:rPr lang="nl-BE" dirty="0" err="1"/>
              <a:t>contains</a:t>
            </a:r>
            <a:r>
              <a:rPr lang="nl-BE" dirty="0"/>
              <a:t> no logic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Wires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interfaces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nl-BE" dirty="0"/>
              <a:t> </a:t>
            </a:r>
            <a:r>
              <a:rPr lang="nl-BE" dirty="0" err="1"/>
              <a:t>implementations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Runs startup/</a:t>
            </a:r>
            <a:r>
              <a:rPr lang="nl-BE" dirty="0" err="1"/>
              <a:t>configuration</a:t>
            </a:r>
            <a:r>
              <a:rPr lang="nl-BE" dirty="0"/>
              <a:t> logic (bootstrapper)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00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50023B-9C25-45ED-878A-DB3674D21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12" b="108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A641FB-0D1F-42A2-9ED7-C160B26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8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CC1A-8E62-4837-848D-91E9CDE9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Poetry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D04-16CA-4A3F-A33D-5C738A9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43C-F5A8-4942-982A-740FC8F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True </a:t>
            </a:r>
            <a:r>
              <a:rPr lang="nl-BE" dirty="0" err="1"/>
              <a:t>loose</a:t>
            </a:r>
            <a:r>
              <a:rPr lang="nl-BE" dirty="0"/>
              <a:t> </a:t>
            </a:r>
            <a:r>
              <a:rPr lang="nl-BE" dirty="0" err="1"/>
              <a:t>coupling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No </a:t>
            </a:r>
            <a:r>
              <a:rPr lang="nl-BE" dirty="0" err="1"/>
              <a:t>need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shared </a:t>
            </a:r>
            <a:r>
              <a:rPr lang="nl-BE" dirty="0" err="1"/>
              <a:t>utillities</a:t>
            </a:r>
            <a:r>
              <a:rPr lang="nl-BE" dirty="0"/>
              <a:t> </a:t>
            </a:r>
            <a:r>
              <a:rPr lang="nl-BE" dirty="0" err="1"/>
              <a:t>projects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Compiler </a:t>
            </a:r>
            <a:r>
              <a:rPr lang="nl-BE" dirty="0" err="1"/>
              <a:t>enforces</a:t>
            </a:r>
            <a:r>
              <a:rPr lang="nl-BE" dirty="0"/>
              <a:t> </a:t>
            </a:r>
            <a:r>
              <a:rPr lang="nl-BE" dirty="0" err="1"/>
              <a:t>dependencies</a:t>
            </a:r>
            <a:r>
              <a:rPr lang="nl-BE" dirty="0"/>
              <a:t> </a:t>
            </a:r>
            <a:r>
              <a:rPr lang="nl-BE" dirty="0" err="1"/>
              <a:t>boundaries</a:t>
            </a:r>
            <a:r>
              <a:rPr lang="nl-BE" dirty="0"/>
              <a:t>, </a:t>
            </a:r>
            <a:r>
              <a:rPr lang="nl-BE" dirty="0" err="1"/>
              <a:t>impossible</a:t>
            </a:r>
            <a:r>
              <a:rPr lang="nl-BE" dirty="0"/>
              <a:t> </a:t>
            </a:r>
            <a:r>
              <a:rPr lang="nl-BE" dirty="0" err="1"/>
              <a:t>for</a:t>
            </a:r>
            <a:r>
              <a:rPr lang="nl-BE" dirty="0"/>
              <a:t> </a:t>
            </a:r>
            <a:r>
              <a:rPr lang="nl-BE" dirty="0" err="1"/>
              <a:t>core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add</a:t>
            </a:r>
            <a:r>
              <a:rPr lang="nl-BE" dirty="0"/>
              <a:t> </a:t>
            </a:r>
            <a:r>
              <a:rPr lang="nl-BE" dirty="0" err="1"/>
              <a:t>reference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</a:t>
            </a:r>
            <a:r>
              <a:rPr lang="nl-BE" dirty="0" err="1"/>
              <a:t>infrastructure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UI </a:t>
            </a:r>
            <a:r>
              <a:rPr lang="nl-BE" dirty="0" err="1"/>
              <a:t>and</a:t>
            </a:r>
            <a:r>
              <a:rPr lang="nl-BE" dirty="0"/>
              <a:t> data access </a:t>
            </a:r>
            <a:r>
              <a:rPr lang="nl-BE" dirty="0" err="1"/>
              <a:t>become</a:t>
            </a:r>
            <a:r>
              <a:rPr lang="nl-BE" dirty="0"/>
              <a:t> smaller, </a:t>
            </a:r>
            <a:r>
              <a:rPr lang="nl-BE" dirty="0" err="1"/>
              <a:t>only</a:t>
            </a:r>
            <a:r>
              <a:rPr lang="nl-BE" dirty="0"/>
              <a:t> </a:t>
            </a:r>
            <a:r>
              <a:rPr lang="nl-BE" dirty="0" err="1"/>
              <a:t>technology</a:t>
            </a:r>
            <a:r>
              <a:rPr lang="nl-BE" dirty="0"/>
              <a:t> </a:t>
            </a:r>
            <a:r>
              <a:rPr lang="nl-BE" dirty="0" err="1"/>
              <a:t>related</a:t>
            </a:r>
            <a:r>
              <a:rPr lang="nl-BE" dirty="0"/>
              <a:t> stuff in </a:t>
            </a:r>
            <a:r>
              <a:rPr lang="nl-BE" dirty="0" err="1"/>
              <a:t>there</a:t>
            </a:r>
            <a:r>
              <a:rPr lang="en-US" dirty="0"/>
              <a:t>​</a:t>
            </a:r>
          </a:p>
          <a:p>
            <a:pPr fontAlgn="base"/>
            <a:r>
              <a:rPr lang="nl-BE" dirty="0" err="1"/>
              <a:t>Devs</a:t>
            </a:r>
            <a:r>
              <a:rPr lang="nl-BE" dirty="0"/>
              <a:t> </a:t>
            </a:r>
            <a:r>
              <a:rPr lang="nl-BE" dirty="0" err="1"/>
              <a:t>know</a:t>
            </a:r>
            <a:r>
              <a:rPr lang="nl-BE" dirty="0"/>
              <a:t> </a:t>
            </a:r>
            <a:r>
              <a:rPr lang="nl-BE" dirty="0" err="1"/>
              <a:t>where</a:t>
            </a:r>
            <a:r>
              <a:rPr lang="nl-BE" dirty="0"/>
              <a:t> </a:t>
            </a:r>
            <a:r>
              <a:rPr lang="nl-BE" dirty="0" err="1"/>
              <a:t>to</a:t>
            </a:r>
            <a:r>
              <a:rPr lang="nl-BE" dirty="0"/>
              <a:t> put code (easy model)</a:t>
            </a:r>
            <a:r>
              <a:rPr lang="en-US" dirty="0"/>
              <a:t>​</a:t>
            </a:r>
          </a:p>
          <a:p>
            <a:pPr fontAlgn="base"/>
            <a:r>
              <a:rPr lang="nl-BE" dirty="0"/>
              <a:t>Software is portable </a:t>
            </a:r>
            <a:r>
              <a:rPr lang="nl-BE" dirty="0" err="1"/>
              <a:t>not</a:t>
            </a:r>
            <a:r>
              <a:rPr lang="nl-BE" dirty="0"/>
              <a:t> </a:t>
            </a:r>
            <a:r>
              <a:rPr lang="nl-BE" dirty="0" err="1"/>
              <a:t>dependent</a:t>
            </a:r>
            <a:r>
              <a:rPr lang="nl-BE" dirty="0"/>
              <a:t> on </a:t>
            </a:r>
            <a:r>
              <a:rPr lang="nl-BE" dirty="0" err="1"/>
              <a:t>technology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FB31-F355-4ACF-92E1-3D28ECB4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6F6-A5B8-413D-B24F-B84065A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structure of you solution, this impacts your deployments and maintenance</a:t>
            </a:r>
          </a:p>
          <a:p>
            <a:r>
              <a:rPr lang="en-US" dirty="0"/>
              <a:t>Don’t use too many layers</a:t>
            </a:r>
          </a:p>
          <a:p>
            <a:pPr marL="342265" indent="-342265"/>
            <a:r>
              <a:rPr lang="en-US"/>
              <a:t>Don’t couple to a delivery mechanism like the web or an implementation detail like a database</a:t>
            </a:r>
          </a:p>
          <a:p>
            <a:r>
              <a:rPr lang="en-US" dirty="0"/>
              <a:t>Protect your domain, this is the important stuff</a:t>
            </a:r>
          </a:p>
          <a:p>
            <a:r>
              <a:rPr lang="en-US" dirty="0"/>
              <a:t>Make the UI, database and other infrastructure a plugin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5094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BA8D-843C-44C9-B918-3CA7A8A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journey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DC06-96F6-476D-9424-C24FDFD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265" indent="-342265"/>
            <a:r>
              <a:rPr lang="en-US" dirty="0">
                <a:hlinkClick r:id="rId2"/>
              </a:rPr>
              <a:t>https://www.youtube.com/user/IAmTimCorey/videos</a:t>
            </a:r>
            <a:r>
              <a:rPr lang="en-US"/>
              <a:t> (IAmTimCore)</a:t>
            </a:r>
          </a:p>
          <a:p>
            <a:pPr marL="342265" indent="-342265"/>
            <a:r>
              <a:rPr lang="en-US" dirty="0">
                <a:hlinkClick r:id="rId3"/>
              </a:rPr>
              <a:t>https://www.pluralsight.com/courses/inversion-of-control</a:t>
            </a:r>
            <a:r>
              <a:rPr lang="en-US"/>
              <a:t> (PluralSight)</a:t>
            </a:r>
          </a:p>
          <a:p>
            <a:pPr marL="342265" indent="-342265"/>
            <a:r>
              <a:rPr lang="en-US" dirty="0">
                <a:hlinkClick r:id="rId4"/>
              </a:rPr>
              <a:t>https://docs.microsoft.com/en-us/aspnet/core/fundamentals/dependency-injection</a:t>
            </a:r>
          </a:p>
          <a:p>
            <a:pPr marL="342265" indent="-342265"/>
            <a:r>
              <a:rPr lang="en-US" dirty="0">
                <a:hlinkClick r:id="rId5"/>
              </a:rPr>
              <a:t>https://channel9.msdn.com/Shows/Visual-Studio-Toolbox/Dependency-Injection</a:t>
            </a:r>
            <a:r>
              <a:rPr lang="en-US"/>
              <a:t> (Channel 9)</a:t>
            </a:r>
          </a:p>
          <a:p>
            <a:pPr marL="342265" indent="-342265"/>
            <a:r>
              <a:rPr lang="en-US" dirty="0"/>
              <a:t>https://sourcemaking.com/design_patterns/creational_patterns</a:t>
            </a:r>
          </a:p>
          <a:p>
            <a:pPr marL="342265" indent="-342265"/>
            <a:r>
              <a:rPr lang="en-US" dirty="0">
                <a:hlinkClick r:id="rId6"/>
              </a:rPr>
              <a:t>https://www.youtube.com/watch?v=th4AgBcrEHA</a:t>
            </a:r>
            <a:r>
              <a:rPr lang="en-US"/>
              <a:t> (Alistair Cockburn about hexagonal architecture)</a:t>
            </a:r>
          </a:p>
          <a:p>
            <a:pPr marL="342265" indent="-342265"/>
            <a:r>
              <a:rPr lang="en-US" dirty="0">
                <a:hlinkClick r:id="rId7"/>
              </a:rPr>
              <a:t>https://dzone.com/articles/hexagonal-architecture-is-powerful</a:t>
            </a:r>
            <a:r>
              <a:rPr lang="en-US"/>
              <a:t> (Dzone)</a:t>
            </a:r>
          </a:p>
          <a:p>
            <a:pPr marL="342265" indent="-342265"/>
            <a:r>
              <a:rPr lang="en-US" dirty="0">
                <a:hlinkClick r:id="rId8"/>
              </a:rPr>
              <a:t>https://jeffreypalermo.com/2008/07/the-onion-architecture-part-1/</a:t>
            </a:r>
            <a:r>
              <a:rPr lang="en-US"/>
              <a:t> (Jeffrey Palermo)</a:t>
            </a:r>
          </a:p>
          <a:p>
            <a:pPr marL="342265" indent="-342265"/>
            <a:r>
              <a:rPr lang="en-US" sz="1900" dirty="0">
                <a:hlinkClick r:id="rId9"/>
              </a:rPr>
              <a:t>https://youtu.be/IAcxetnsiCQ</a:t>
            </a:r>
            <a:r>
              <a:rPr lang="en-US" sz="1900"/>
              <a:t> (Ian Cooper about Onion and Ports and adapters in .NET core)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AXXES_V2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XXES_V2" id="{9CF12FA1-4859-4F49-B770-C86199B57A26}" vid="{39524B0B-E8F8-394F-8D57-E47B4F677A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Axxes_Template_2017</Template>
  <TotalTime>522</TotalTime>
  <Words>3308</Words>
  <Application>Microsoft Office PowerPoint</Application>
  <PresentationFormat>Breedbeeld</PresentationFormat>
  <Paragraphs>521</Paragraphs>
  <Slides>96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Century Gothic</vt:lpstr>
      <vt:lpstr>Wingdings 3</vt:lpstr>
      <vt:lpstr>TEMPLATE_AXXES_V2</vt:lpstr>
      <vt:lpstr>Writing decoupled and testable code</vt:lpstr>
      <vt:lpstr>Who am I?</vt:lpstr>
      <vt:lpstr>PowerPoint-presentatie</vt:lpstr>
      <vt:lpstr>Practical</vt:lpstr>
      <vt:lpstr>PowerPoint-presentatie</vt:lpstr>
      <vt:lpstr>Agenda for today</vt:lpstr>
      <vt:lpstr>.NET APP Models</vt:lpstr>
      <vt:lpstr>.NET APP Models</vt:lpstr>
      <vt:lpstr>.NET APP Models</vt:lpstr>
      <vt:lpstr>Asp net core</vt:lpstr>
      <vt:lpstr>Martin Fowler’s article on IOC</vt:lpstr>
      <vt:lpstr>PowerPoint-presentatie</vt:lpstr>
      <vt:lpstr>Why is coupling bad</vt:lpstr>
      <vt:lpstr>Embrace abstractions</vt:lpstr>
      <vt:lpstr>Embrace abstractions</vt:lpstr>
      <vt:lpstr>Remember this</vt:lpstr>
      <vt:lpstr>Embrace abstractions</vt:lpstr>
      <vt:lpstr>Embrace abstractions</vt:lpstr>
      <vt:lpstr>Embrace abstractions</vt:lpstr>
      <vt:lpstr>PowerPoint-presentatie</vt:lpstr>
      <vt:lpstr>Object creation (IOC)</vt:lpstr>
      <vt:lpstr>DI container</vt:lpstr>
      <vt:lpstr>DI container</vt:lpstr>
      <vt:lpstr>DI container</vt:lpstr>
      <vt:lpstr>PowerPoint-presentatie</vt:lpstr>
      <vt:lpstr>DI container</vt:lpstr>
      <vt:lpstr>Ninject</vt:lpstr>
      <vt:lpstr>Unity</vt:lpstr>
      <vt:lpstr>Castle Windsor</vt:lpstr>
      <vt:lpstr>Autofac</vt:lpstr>
      <vt:lpstr>Microsoft Dependency Injection</vt:lpstr>
      <vt:lpstr>PowerPoint-presentatie</vt:lpstr>
      <vt:lpstr>Which container</vt:lpstr>
      <vt:lpstr>Which container</vt:lpstr>
      <vt:lpstr>Benchmarks</vt:lpstr>
      <vt:lpstr>Which container</vt:lpstr>
      <vt:lpstr>Instance lifetime</vt:lpstr>
      <vt:lpstr>Instance lifetime</vt:lpstr>
      <vt:lpstr>PowerPoint-presentatie</vt:lpstr>
      <vt:lpstr>Autowiring dependencies</vt:lpstr>
      <vt:lpstr>PowerPoint-presentatie</vt:lpstr>
      <vt:lpstr>Modules</vt:lpstr>
      <vt:lpstr>PowerPoint-presentatie</vt:lpstr>
      <vt:lpstr>Multiple constructors</vt:lpstr>
      <vt:lpstr>PowerPoint-presentatie</vt:lpstr>
      <vt:lpstr>Post-construction resolve</vt:lpstr>
      <vt:lpstr>PowerPoint-presentatie</vt:lpstr>
      <vt:lpstr>PowerPoint-presentatie</vt:lpstr>
      <vt:lpstr>PowerPoint-presentatie</vt:lpstr>
      <vt:lpstr>WPF</vt:lpstr>
      <vt:lpstr>PowerPoint-presentatie</vt:lpstr>
      <vt:lpstr>ASP NET MVC</vt:lpstr>
      <vt:lpstr>PowerPoint-presentatie</vt:lpstr>
      <vt:lpstr>PowerPoint-presentatie</vt:lpstr>
      <vt:lpstr>ASP NET Core</vt:lpstr>
      <vt:lpstr>PowerPoint-presentatie</vt:lpstr>
      <vt:lpstr>PowerPoint-presentatie</vt:lpstr>
      <vt:lpstr>Service locator</vt:lpstr>
      <vt:lpstr>Service locator anti-pattern</vt:lpstr>
      <vt:lpstr>PowerPoint-presentatie</vt:lpstr>
      <vt:lpstr>Factory pattern</vt:lpstr>
      <vt:lpstr>PowerPoint-presentatie</vt:lpstr>
      <vt:lpstr>PowerPoint-presentatie</vt:lpstr>
      <vt:lpstr>Conclusion</vt:lpstr>
      <vt:lpstr>PowerPoint-presentatie</vt:lpstr>
      <vt:lpstr>PowerPoint-presentatie</vt:lpstr>
      <vt:lpstr>What we want</vt:lpstr>
      <vt:lpstr>Quickly becomes</vt:lpstr>
      <vt:lpstr>Because</vt:lpstr>
      <vt:lpstr>A good solution</vt:lpstr>
      <vt:lpstr>Companies try to solve this in different ways</vt:lpstr>
      <vt:lpstr>Architectural patterns</vt:lpstr>
      <vt:lpstr>First answer on cohesion and coupling: 3 layered architecture</vt:lpstr>
      <vt:lpstr>3 layered architecture</vt:lpstr>
      <vt:lpstr>3 layered architecture</vt:lpstr>
      <vt:lpstr>Hexagonal architecture</vt:lpstr>
      <vt:lpstr>Hexagonal architecture</vt:lpstr>
      <vt:lpstr>Hexagonal architecture</vt:lpstr>
      <vt:lpstr>Hexagonal architecture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Onion architecture</vt:lpstr>
      <vt:lpstr>PowerPoint-presentatie</vt:lpstr>
      <vt:lpstr>Onion architecture</vt:lpstr>
      <vt:lpstr>Onion architecture</vt:lpstr>
      <vt:lpstr>Onion architecture</vt:lpstr>
      <vt:lpstr>Onion architecture</vt:lpstr>
      <vt:lpstr>PowerPoint-presentatie</vt:lpstr>
      <vt:lpstr>PowerPoint-presentatie</vt:lpstr>
      <vt:lpstr>Onion architecture</vt:lpstr>
      <vt:lpstr>Conclusion</vt:lpstr>
      <vt:lpstr>Learning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decoupled and testable code</dc:title>
  <dc:creator>Lode</dc:creator>
  <cp:lastModifiedBy>Lode Kennes</cp:lastModifiedBy>
  <cp:revision>47</cp:revision>
  <dcterms:modified xsi:type="dcterms:W3CDTF">2020-08-20T06:47:15Z</dcterms:modified>
</cp:coreProperties>
</file>